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1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1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5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24.xml.rels" ContentType="application/vnd.openxmlformats-package.relationships+xml"/>
  <Override PartName="/ppt/slides/_rels/slide4.xml.rels" ContentType="application/vnd.openxmlformats-package.relationships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media/image28.png" ContentType="image/png"/>
  <Override PartName="/ppt/media/image29.png" ContentType="image/png"/>
  <Override PartName="/ppt/media/image22.wmf" ContentType="image/x-wmf"/>
  <Override PartName="/ppt/media/image27.png" ContentType="image/png"/>
  <Override PartName="/ppt/media/image19.png" ContentType="image/png"/>
  <Override PartName="/ppt/media/image36.png" ContentType="image/png"/>
  <Override PartName="/ppt/media/image26.png" ContentType="image/png"/>
  <Override PartName="/ppt/media/image18.png" ContentType="image/png"/>
  <Override PartName="/ppt/media/image3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20.png" ContentType="image/png"/>
  <Override PartName="/ppt/media/image21.png" ContentType="image/png"/>
  <Override PartName="/ppt/media/image8.png" ContentType="image/png"/>
  <Override PartName="/ppt/media/image13.png" ContentType="image/png"/>
  <Override PartName="/ppt/media/image30.png" ContentType="image/png"/>
  <Override PartName="/ppt/media/image10.png" ContentType="image/png"/>
  <Override PartName="/ppt/media/image9.png" ContentType="image/png"/>
  <Override PartName="/ppt/media/image37.png" ContentType="image/png"/>
  <Override PartName="/ppt/media/image38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4.png" ContentType="image/png"/>
  <Override PartName="/ppt/media/image31.png" ContentType="image/png"/>
  <Override PartName="/ppt/media/image23.png" ContentType="image/png"/>
  <Override PartName="/ppt/media/image15.png" ContentType="image/png"/>
  <Override PartName="/ppt/media/image32.png" ContentType="image/png"/>
  <Override PartName="/ppt/media/image24.png" ContentType="image/png"/>
  <Override PartName="/ppt/media/image16.png" ContentType="image/png"/>
  <Override PartName="/ppt/media/image33.png" ContentType="image/png"/>
  <Override PartName="/ppt/media/image25.png" ContentType="image/png"/>
  <Override PartName="/ppt/media/image17.png" ContentType="image/png"/>
  <Override PartName="/ppt/media/image3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46EA857-42B2-4ED5-A869-D490C61BDDD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30FBB7-BC08-4369-B663-DEF251BDE13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E68EBD-B5CC-4970-AB93-F2712D789EA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B650FD-F8AE-47BD-B473-EA02CE83C29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FDEE81-8595-4E74-9A84-EDB5E6FCAB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171AF5-0960-47FD-B2A5-BA65663BF0C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97B3AD-0ADD-47D3-8998-4D7C59C95C6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DE83E4-C817-4BB2-AD1F-A6241CE94F8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ADC195-8DFC-4B90-BFEB-332BD7733A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D43E23-F908-49BE-9977-B204D1D2EB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C125CC-6CCF-435E-9806-57B92818A1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C5DA67-CC81-459A-8DC5-17B395103E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EC3ADC-F6BD-4B14-9C5F-B4C5FF195C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949834-EC5F-4522-9E22-B330A3A80E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84CFDB-559C-433B-8DFA-B1C7518D326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71A527-BED3-40F0-A1DB-00D1730E6E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FFAC92-EBC3-445F-B9BC-DFBAC136096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2.png"/><Relationship Id="rId8" Type="http://schemas.openxmlformats.org/officeDocument/2006/relationships/image" Target="../media/image32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2.wmf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4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image" Target="../media/image22.wmf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50600" y="678240"/>
            <a:ext cx="10514520" cy="214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666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&lt;Secure Coding Dojo/&gt;</a:t>
            </a:r>
            <a:br>
              <a:rPr sz="6600"/>
            </a:br>
            <a:r>
              <a:rPr b="1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Attack-Grams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itle 1"/>
          <p:cNvSpPr/>
          <p:nvPr/>
        </p:nvSpPr>
        <p:spPr>
          <a:xfrm>
            <a:off x="750600" y="3247200"/>
            <a:ext cx="11104200" cy="12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ffffff">
                    <a:alpha val="58000"/>
                  </a:srgbClr>
                </a:solidFill>
                <a:latin typeface="Arial"/>
                <a:ea typeface="DejaVu Sans"/>
              </a:rPr>
              <a:t>A set of simple diagrams describing various attacks that leverage software flaws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2253600" y="4842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Integer Overflow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661920" y="1646640"/>
            <a:ext cx="717480" cy="871920"/>
          </a:xfrm>
          <a:prstGeom prst="rect">
            <a:avLst/>
          </a:prstGeom>
          <a:ln w="0">
            <a:noFill/>
          </a:ln>
        </p:spPr>
      </p:pic>
      <p:sp>
        <p:nvSpPr>
          <p:cNvPr id="189" name="TextBox 4"/>
          <p:cNvSpPr/>
          <p:nvPr/>
        </p:nvSpPr>
        <p:spPr>
          <a:xfrm>
            <a:off x="3556080" y="2519280"/>
            <a:ext cx="80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Graphic 5" descr=""/>
          <p:cNvPicPr/>
          <p:nvPr/>
        </p:nvPicPr>
        <p:blipFill>
          <a:blip r:embed="rId2"/>
          <a:stretch/>
        </p:blipFill>
        <p:spPr>
          <a:xfrm>
            <a:off x="914040" y="160668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191" name="TextBox 6"/>
          <p:cNvSpPr/>
          <p:nvPr/>
        </p:nvSpPr>
        <p:spPr>
          <a:xfrm>
            <a:off x="843840" y="2530800"/>
            <a:ext cx="10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2" name="Straight Connector 9"/>
          <p:cNvCxnSpPr/>
          <p:nvPr/>
        </p:nvCxnSpPr>
        <p:spPr>
          <a:xfrm>
            <a:off x="1278360" y="2851920"/>
            <a:ext cx="9720" cy="319320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193" name="Straight Connector 10"/>
          <p:cNvCxnSpPr/>
          <p:nvPr/>
        </p:nvCxnSpPr>
        <p:spPr>
          <a:xfrm flipH="1">
            <a:off x="3908880" y="2854800"/>
            <a:ext cx="9720" cy="319032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194" name="Straight Arrow Connector 15"/>
          <p:cNvCxnSpPr/>
          <p:nvPr/>
        </p:nvCxnSpPr>
        <p:spPr>
          <a:xfrm>
            <a:off x="1278360" y="3233880"/>
            <a:ext cx="2631600" cy="108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95" name="TextBox 16"/>
          <p:cNvSpPr/>
          <p:nvPr/>
        </p:nvSpPr>
        <p:spPr>
          <a:xfrm>
            <a:off x="2316240" y="2904480"/>
            <a:ext cx="139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6" name="Straight Arrow Connector 17"/>
          <p:cNvCxnSpPr/>
          <p:nvPr/>
        </p:nvCxnSpPr>
        <p:spPr>
          <a:xfrm flipH="1">
            <a:off x="1270080" y="3248640"/>
            <a:ext cx="2648520" cy="85464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197" name="TextBox 18"/>
          <p:cNvSpPr/>
          <p:nvPr/>
        </p:nvSpPr>
        <p:spPr>
          <a:xfrm rot="20570400">
            <a:off x="1152360" y="3517200"/>
            <a:ext cx="193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8" name="Straight Arrow Connector 19"/>
          <p:cNvCxnSpPr/>
          <p:nvPr/>
        </p:nvCxnSpPr>
        <p:spPr>
          <a:xfrm>
            <a:off x="1270800" y="4127040"/>
            <a:ext cx="2647800" cy="108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99" name="TextBox 20"/>
          <p:cNvSpPr/>
          <p:nvPr/>
        </p:nvSpPr>
        <p:spPr>
          <a:xfrm>
            <a:off x="2316240" y="3800880"/>
            <a:ext cx="139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0" name="Straight Arrow Connector 21"/>
          <p:cNvCxnSpPr/>
          <p:nvPr/>
        </p:nvCxnSpPr>
        <p:spPr>
          <a:xfrm flipH="1">
            <a:off x="1269360" y="4158000"/>
            <a:ext cx="2640600" cy="86940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201" name="TextBox 22"/>
          <p:cNvSpPr/>
          <p:nvPr/>
        </p:nvSpPr>
        <p:spPr>
          <a:xfrm rot="20563200">
            <a:off x="1152360" y="4420440"/>
            <a:ext cx="193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23"/>
          <p:cNvSpPr/>
          <p:nvPr/>
        </p:nvSpPr>
        <p:spPr>
          <a:xfrm>
            <a:off x="2392200" y="2512440"/>
            <a:ext cx="372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3" name="Straight Arrow Connector 24"/>
          <p:cNvCxnSpPr/>
          <p:nvPr/>
        </p:nvCxnSpPr>
        <p:spPr>
          <a:xfrm>
            <a:off x="1287000" y="5034960"/>
            <a:ext cx="2631600" cy="108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04" name="TextBox 25"/>
          <p:cNvSpPr/>
          <p:nvPr/>
        </p:nvSpPr>
        <p:spPr>
          <a:xfrm>
            <a:off x="2316240" y="4698360"/>
            <a:ext cx="139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5" name="Straight Arrow Connector 26"/>
          <p:cNvCxnSpPr/>
          <p:nvPr/>
        </p:nvCxnSpPr>
        <p:spPr>
          <a:xfrm flipH="1">
            <a:off x="1269360" y="5080680"/>
            <a:ext cx="2640600" cy="768960"/>
          </a:xfrm>
          <a:prstGeom prst="straightConnector1">
            <a:avLst/>
          </a:prstGeom>
          <a:ln w="31750">
            <a:solidFill>
              <a:srgbClr val="70ad47"/>
            </a:solidFill>
            <a:round/>
            <a:tailEnd len="med" type="triangle" w="med"/>
          </a:ln>
        </p:spPr>
      </p:cxnSp>
      <p:sp>
        <p:nvSpPr>
          <p:cNvPr id="206" name="TextBox 27"/>
          <p:cNvSpPr/>
          <p:nvPr/>
        </p:nvSpPr>
        <p:spPr>
          <a:xfrm rot="20638200">
            <a:off x="1097640" y="5279400"/>
            <a:ext cx="2066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Rectangle 30"/>
          <p:cNvSpPr/>
          <p:nvPr/>
        </p:nvSpPr>
        <p:spPr>
          <a:xfrm>
            <a:off x="4078440" y="3942720"/>
            <a:ext cx="358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attempts = 32767 (MAX_SHORT)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Rectangle 31"/>
          <p:cNvSpPr/>
          <p:nvPr/>
        </p:nvSpPr>
        <p:spPr>
          <a:xfrm>
            <a:off x="4114800" y="4850640"/>
            <a:ext cx="4214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a94442"/>
                </a:solidFill>
                <a:latin typeface="Helvetica Neue"/>
                <a:ea typeface="DejaVu Sans"/>
              </a:rPr>
              <a:t>attempts = -32768 (&lt; MAX_ATTEMPTS)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Rectangle 32"/>
          <p:cNvSpPr/>
          <p:nvPr/>
        </p:nvSpPr>
        <p:spPr>
          <a:xfrm>
            <a:off x="4092120" y="3054240"/>
            <a:ext cx="205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attempts = 32766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Curved Connector 37"/>
          <p:cNvCxnSpPr>
            <a:stCxn id="211" idx="1"/>
          </p:cNvCxnSpPr>
          <p:nvPr/>
        </p:nvCxnSpPr>
        <p:spPr>
          <a:xfrm flipH="1" flipV="1" rot="10800000">
            <a:off x="1245240" y="2267280"/>
            <a:ext cx="871200" cy="2904840"/>
          </a:xfrm>
          <a:prstGeom prst="curvedConnector3">
            <a:avLst>
              <a:gd name="adj1" fmla="val -30673"/>
            </a:avLst>
          </a:prstGeom>
          <a:ln w="123825">
            <a:solidFill>
              <a:srgbClr val="767171">
                <a:alpha val="31000"/>
              </a:srgbClr>
            </a:solidFill>
            <a:round/>
            <a:tailEnd len="med" type="triangle" w="med"/>
          </a:ln>
        </p:spPr>
      </p:cxn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51040" y="59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Download of Code Without 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Integrity Check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be 4"/>
          <p:cNvSpPr/>
          <p:nvPr/>
        </p:nvSpPr>
        <p:spPr>
          <a:xfrm>
            <a:off x="1245600" y="1602720"/>
            <a:ext cx="869400" cy="132948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213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555720" y="1881360"/>
            <a:ext cx="717480" cy="871920"/>
          </a:xfrm>
          <a:prstGeom prst="rect">
            <a:avLst/>
          </a:prstGeom>
          <a:ln w="0">
            <a:noFill/>
          </a:ln>
        </p:spPr>
      </p:pic>
      <p:pic>
        <p:nvPicPr>
          <p:cNvPr id="214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215" name="TextBox 7"/>
          <p:cNvSpPr/>
          <p:nvPr/>
        </p:nvSpPr>
        <p:spPr>
          <a:xfrm>
            <a:off x="1298520" y="5654160"/>
            <a:ext cx="68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Box 16"/>
          <p:cNvSpPr/>
          <p:nvPr/>
        </p:nvSpPr>
        <p:spPr>
          <a:xfrm>
            <a:off x="3344400" y="2754360"/>
            <a:ext cx="113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Graphic 17" descr=""/>
          <p:cNvPicPr/>
          <p:nvPr/>
        </p:nvPicPr>
        <p:blipFill>
          <a:blip r:embed="rId3"/>
          <a:stretch/>
        </p:blipFill>
        <p:spPr>
          <a:xfrm>
            <a:off x="4411800" y="3188880"/>
            <a:ext cx="951480" cy="951480"/>
          </a:xfrm>
          <a:prstGeom prst="rect">
            <a:avLst/>
          </a:prstGeom>
          <a:ln w="0">
            <a:noFill/>
          </a:ln>
        </p:spPr>
      </p:pic>
      <p:pic>
        <p:nvPicPr>
          <p:cNvPr id="218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7480" cy="925200"/>
          </a:xfrm>
          <a:prstGeom prst="rect">
            <a:avLst/>
          </a:prstGeom>
          <a:ln w="0">
            <a:noFill/>
          </a:ln>
        </p:spPr>
      </p:pic>
      <p:sp>
        <p:nvSpPr>
          <p:cNvPr id="219" name="TextBox 20"/>
          <p:cNvSpPr/>
          <p:nvPr/>
        </p:nvSpPr>
        <p:spPr>
          <a:xfrm>
            <a:off x="3359520" y="5325840"/>
            <a:ext cx="1102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Box 22"/>
          <p:cNvSpPr/>
          <p:nvPr/>
        </p:nvSpPr>
        <p:spPr>
          <a:xfrm>
            <a:off x="864720" y="2940120"/>
            <a:ext cx="2078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Box 26"/>
          <p:cNvSpPr/>
          <p:nvPr/>
        </p:nvSpPr>
        <p:spPr>
          <a:xfrm>
            <a:off x="5377680" y="3300480"/>
            <a:ext cx="954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676520" y="56880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Open Redirect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4230360" y="1460160"/>
            <a:ext cx="717480" cy="92520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507320" y="1431720"/>
            <a:ext cx="717480" cy="871920"/>
          </a:xfrm>
          <a:prstGeom prst="rect">
            <a:avLst/>
          </a:prstGeom>
          <a:ln w="0">
            <a:noFill/>
          </a:ln>
        </p:spPr>
      </p:pic>
      <p:sp>
        <p:nvSpPr>
          <p:cNvPr id="225" name="TextBox 7"/>
          <p:cNvSpPr/>
          <p:nvPr/>
        </p:nvSpPr>
        <p:spPr>
          <a:xfrm>
            <a:off x="915120" y="2275200"/>
            <a:ext cx="1949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Box 8"/>
          <p:cNvSpPr/>
          <p:nvPr/>
        </p:nvSpPr>
        <p:spPr>
          <a:xfrm>
            <a:off x="3840120" y="2331000"/>
            <a:ext cx="1506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Graphic 16" descr=""/>
          <p:cNvPicPr/>
          <p:nvPr/>
        </p:nvPicPr>
        <p:blipFill>
          <a:blip r:embed="rId3"/>
          <a:stretch/>
        </p:blipFill>
        <p:spPr>
          <a:xfrm>
            <a:off x="4230360" y="3651840"/>
            <a:ext cx="951480" cy="951480"/>
          </a:xfrm>
          <a:prstGeom prst="rect">
            <a:avLst/>
          </a:prstGeom>
          <a:ln w="0">
            <a:noFill/>
          </a:ln>
        </p:spPr>
      </p:pic>
      <p:grpSp>
        <p:nvGrpSpPr>
          <p:cNvPr id="228" name="Group 23"/>
          <p:cNvGrpSpPr/>
          <p:nvPr/>
        </p:nvGrpSpPr>
        <p:grpSpPr>
          <a:xfrm>
            <a:off x="1299960" y="3469680"/>
            <a:ext cx="1686600" cy="1498320"/>
            <a:chOff x="1299960" y="3469680"/>
            <a:chExt cx="1686600" cy="1498320"/>
          </a:xfrm>
        </p:grpSpPr>
        <p:pic>
          <p:nvPicPr>
            <p:cNvPr id="229" name="Graphic 17" descr=""/>
            <p:cNvPicPr/>
            <p:nvPr/>
          </p:nvPicPr>
          <p:blipFill>
            <a:blip r:embed="rId4"/>
            <a:stretch/>
          </p:blipFill>
          <p:spPr>
            <a:xfrm>
              <a:off x="1410480" y="346968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0" name="Graphic 18" descr=""/>
            <p:cNvPicPr/>
            <p:nvPr/>
          </p:nvPicPr>
          <p:blipFill>
            <a:blip r:embed="rId5"/>
            <a:stretch/>
          </p:blipFill>
          <p:spPr>
            <a:xfrm>
              <a:off x="1746000" y="365292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1" name="TextBox 19"/>
            <p:cNvSpPr/>
            <p:nvPr/>
          </p:nvSpPr>
          <p:spPr>
            <a:xfrm>
              <a:off x="1299960" y="4604040"/>
              <a:ext cx="1686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2" name="TextBox 20"/>
          <p:cNvSpPr/>
          <p:nvPr/>
        </p:nvSpPr>
        <p:spPr>
          <a:xfrm>
            <a:off x="4181400" y="4604040"/>
            <a:ext cx="1049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3" name="Curved Connector 22"/>
          <p:cNvCxnSpPr>
            <a:stCxn id="229" idx="0"/>
            <a:endCxn id="225" idx="2"/>
          </p:cNvCxnSpPr>
          <p:nvPr/>
        </p:nvCxnSpPr>
        <p:spPr>
          <a:xfrm flipH="1" flipV="1" rot="5400000">
            <a:off x="1609560" y="3189600"/>
            <a:ext cx="556560" cy="4320"/>
          </a:xfrm>
          <a:prstGeom prst="curvedConnector3">
            <a:avLst>
              <a:gd name="adj1" fmla="val 24983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cxnSp>
        <p:nvCxnSpPr>
          <p:cNvPr id="234" name="Curved Connector 25"/>
          <p:cNvCxnSpPr>
            <a:stCxn id="225" idx="2"/>
            <a:endCxn id="223" idx="1"/>
          </p:cNvCxnSpPr>
          <p:nvPr/>
        </p:nvCxnSpPr>
        <p:spPr>
          <a:xfrm flipH="1" flipV="1" rot="5400000">
            <a:off x="2564640" y="1248120"/>
            <a:ext cx="991080" cy="2340720"/>
          </a:xfrm>
          <a:prstGeom prst="curvedConnector4">
            <a:avLst>
              <a:gd name="adj1" fmla="val -17914"/>
              <a:gd name="adj2" fmla="val 49484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cxnSp>
        <p:nvCxnSpPr>
          <p:cNvPr id="235" name="Curved Connector 29"/>
          <p:cNvCxnSpPr>
            <a:stCxn id="227" idx="1"/>
            <a:endCxn id="230" idx="3"/>
          </p:cNvCxnSpPr>
          <p:nvPr/>
        </p:nvCxnSpPr>
        <p:spPr>
          <a:xfrm flipV="1" rot="10800000">
            <a:off x="2697480" y="4127040"/>
            <a:ext cx="1533240" cy="1440"/>
          </a:xfrm>
          <a:prstGeom prst="curvedConnector3">
            <a:avLst>
              <a:gd name="adj1" fmla="val 25011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236" name="TextBox 33"/>
          <p:cNvSpPr/>
          <p:nvPr/>
        </p:nvSpPr>
        <p:spPr>
          <a:xfrm>
            <a:off x="3002040" y="4183560"/>
            <a:ext cx="1042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E-mail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Graphic 27" descr=""/>
          <p:cNvPicPr/>
          <p:nvPr/>
        </p:nvPicPr>
        <p:blipFill>
          <a:blip r:embed="rId6"/>
          <a:stretch/>
        </p:blipFill>
        <p:spPr>
          <a:xfrm>
            <a:off x="3192480" y="3596040"/>
            <a:ext cx="531000" cy="5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Curved Connector 40"/>
          <p:cNvCxnSpPr/>
          <p:nvPr/>
        </p:nvCxnSpPr>
        <p:spPr>
          <a:xfrm rot="5400000">
            <a:off x="2746440" y="3225240"/>
            <a:ext cx="1602000" cy="852840"/>
          </a:xfrm>
          <a:prstGeom prst="curvedConnector3">
            <a:avLst>
              <a:gd name="adj1" fmla="val 25016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39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228480" y="1512360"/>
            <a:ext cx="1604520" cy="1949400"/>
          </a:xfrm>
          <a:prstGeom prst="rect">
            <a:avLst/>
          </a:prstGeom>
          <a:ln w="0"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233000" y="52344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Scripting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Box 7"/>
          <p:cNvSpPr/>
          <p:nvPr/>
        </p:nvSpPr>
        <p:spPr>
          <a:xfrm>
            <a:off x="3192480" y="1228320"/>
            <a:ext cx="1949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Graphic 16" descr=""/>
          <p:cNvPicPr/>
          <p:nvPr/>
        </p:nvPicPr>
        <p:blipFill>
          <a:blip r:embed="rId2"/>
          <a:stretch/>
        </p:blipFill>
        <p:spPr>
          <a:xfrm>
            <a:off x="5005800" y="4450680"/>
            <a:ext cx="951480" cy="951480"/>
          </a:xfrm>
          <a:prstGeom prst="rect">
            <a:avLst/>
          </a:prstGeom>
          <a:ln w="0">
            <a:noFill/>
          </a:ln>
        </p:spPr>
      </p:pic>
      <p:grpSp>
        <p:nvGrpSpPr>
          <p:cNvPr id="243" name="Group 23"/>
          <p:cNvGrpSpPr/>
          <p:nvPr/>
        </p:nvGrpSpPr>
        <p:grpSpPr>
          <a:xfrm>
            <a:off x="2199600" y="4268520"/>
            <a:ext cx="1686600" cy="1498680"/>
            <a:chOff x="2199600" y="4268520"/>
            <a:chExt cx="1686600" cy="1498680"/>
          </a:xfrm>
        </p:grpSpPr>
        <p:pic>
          <p:nvPicPr>
            <p:cNvPr id="244" name="Graphic 17" descr=""/>
            <p:cNvPicPr/>
            <p:nvPr/>
          </p:nvPicPr>
          <p:blipFill>
            <a:blip r:embed="rId3"/>
            <a:stretch/>
          </p:blipFill>
          <p:spPr>
            <a:xfrm>
              <a:off x="2310120" y="426852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5" name="Graphic 18" descr=""/>
            <p:cNvPicPr/>
            <p:nvPr/>
          </p:nvPicPr>
          <p:blipFill>
            <a:blip r:embed="rId4"/>
            <a:stretch/>
          </p:blipFill>
          <p:spPr>
            <a:xfrm>
              <a:off x="2645640" y="445212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6" name="TextBox 19"/>
            <p:cNvSpPr/>
            <p:nvPr/>
          </p:nvSpPr>
          <p:spPr>
            <a:xfrm>
              <a:off x="2199600" y="5403240"/>
              <a:ext cx="1686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7" name="TextBox 20"/>
          <p:cNvSpPr/>
          <p:nvPr/>
        </p:nvSpPr>
        <p:spPr>
          <a:xfrm>
            <a:off x="4956840" y="5403240"/>
            <a:ext cx="1049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8" name="Curved Connector 29"/>
          <p:cNvCxnSpPr>
            <a:stCxn id="242" idx="0"/>
          </p:cNvCxnSpPr>
          <p:nvPr/>
        </p:nvCxnSpPr>
        <p:spPr>
          <a:xfrm flipV="1" rot="16200000">
            <a:off x="4211640" y="3180960"/>
            <a:ext cx="1600200" cy="939600"/>
          </a:xfrm>
          <a:prstGeom prst="curvedConnector3">
            <a:avLst>
              <a:gd name="adj1" fmla="val 33438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49" name="Graphic 3" descr=""/>
          <p:cNvPicPr/>
          <p:nvPr/>
        </p:nvPicPr>
        <p:blipFill>
          <a:blip r:embed="rId5"/>
          <a:srcRect l="0" t="50877" r="83807" b="0"/>
          <a:stretch/>
        </p:blipFill>
        <p:spPr>
          <a:xfrm>
            <a:off x="3973320" y="2496960"/>
            <a:ext cx="568080" cy="708120"/>
          </a:xfrm>
          <a:prstGeom prst="rect">
            <a:avLst/>
          </a:prstGeom>
          <a:ln w="0">
            <a:noFill/>
          </a:ln>
        </p:spPr>
      </p:pic>
      <p:cxnSp>
        <p:nvCxnSpPr>
          <p:cNvPr id="250" name="Curved Connector 43"/>
          <p:cNvCxnSpPr>
            <a:stCxn id="244" idx="1"/>
          </p:cNvCxnSpPr>
          <p:nvPr/>
        </p:nvCxnSpPr>
        <p:spPr>
          <a:xfrm rot="10800000">
            <a:off x="1591560" y="2486880"/>
            <a:ext cx="718920" cy="2257200"/>
          </a:xfrm>
          <a:prstGeom prst="curvedConnector3">
            <a:avLst>
              <a:gd name="adj1" fmla="val 43787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251" name="TextBox 48"/>
          <p:cNvSpPr/>
          <p:nvPr/>
        </p:nvSpPr>
        <p:spPr>
          <a:xfrm>
            <a:off x="1742400" y="3515040"/>
            <a:ext cx="1049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Picture 53" descr=""/>
          <p:cNvPicPr/>
          <p:nvPr/>
        </p:nvPicPr>
        <p:blipFill>
          <a:blip r:embed="rId6"/>
          <a:srcRect l="80808" t="61898" r="2090" b="6902"/>
          <a:stretch/>
        </p:blipFill>
        <p:spPr>
          <a:xfrm>
            <a:off x="1233000" y="1561320"/>
            <a:ext cx="717480" cy="925200"/>
          </a:xfrm>
          <a:prstGeom prst="rect">
            <a:avLst/>
          </a:prstGeom>
          <a:ln w="0">
            <a:noFill/>
          </a:ln>
        </p:spPr>
      </p:pic>
      <p:sp>
        <p:nvSpPr>
          <p:cNvPr id="253" name="TextBox 54"/>
          <p:cNvSpPr/>
          <p:nvPr/>
        </p:nvSpPr>
        <p:spPr>
          <a:xfrm>
            <a:off x="838080" y="1224000"/>
            <a:ext cx="1506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069280" y="1383120"/>
            <a:ext cx="1604520" cy="1949400"/>
          </a:xfrm>
          <a:prstGeom prst="rect">
            <a:avLst/>
          </a:prstGeom>
          <a:ln w="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176480" y="36144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Request Forgery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Box 7"/>
          <p:cNvSpPr/>
          <p:nvPr/>
        </p:nvSpPr>
        <p:spPr>
          <a:xfrm>
            <a:off x="1921680" y="1038960"/>
            <a:ext cx="1949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Graphic 16" descr=""/>
          <p:cNvPicPr/>
          <p:nvPr/>
        </p:nvPicPr>
        <p:blipFill>
          <a:blip r:embed="rId2"/>
          <a:stretch/>
        </p:blipFill>
        <p:spPr>
          <a:xfrm>
            <a:off x="4386240" y="4321440"/>
            <a:ext cx="951480" cy="951480"/>
          </a:xfrm>
          <a:prstGeom prst="rect">
            <a:avLst/>
          </a:prstGeom>
          <a:ln w="0">
            <a:noFill/>
          </a:ln>
        </p:spPr>
      </p:pic>
      <p:grpSp>
        <p:nvGrpSpPr>
          <p:cNvPr id="258" name="Group 23"/>
          <p:cNvGrpSpPr/>
          <p:nvPr/>
        </p:nvGrpSpPr>
        <p:grpSpPr>
          <a:xfrm>
            <a:off x="1040400" y="4139280"/>
            <a:ext cx="1686600" cy="1498680"/>
            <a:chOff x="1040400" y="4139280"/>
            <a:chExt cx="1686600" cy="1498680"/>
          </a:xfrm>
        </p:grpSpPr>
        <p:pic>
          <p:nvPicPr>
            <p:cNvPr id="259" name="Graphic 17" descr=""/>
            <p:cNvPicPr/>
            <p:nvPr/>
          </p:nvPicPr>
          <p:blipFill>
            <a:blip r:embed="rId3"/>
            <a:stretch/>
          </p:blipFill>
          <p:spPr>
            <a:xfrm>
              <a:off x="1150920" y="413928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0" name="Graphic 18" descr=""/>
            <p:cNvPicPr/>
            <p:nvPr/>
          </p:nvPicPr>
          <p:blipFill>
            <a:blip r:embed="rId4"/>
            <a:stretch/>
          </p:blipFill>
          <p:spPr>
            <a:xfrm>
              <a:off x="1486440" y="432288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1" name="TextBox 19"/>
            <p:cNvSpPr/>
            <p:nvPr/>
          </p:nvSpPr>
          <p:spPr>
            <a:xfrm>
              <a:off x="1040400" y="5274000"/>
              <a:ext cx="1686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2" name="TextBox 20"/>
          <p:cNvSpPr/>
          <p:nvPr/>
        </p:nvSpPr>
        <p:spPr>
          <a:xfrm>
            <a:off x="4386240" y="5233680"/>
            <a:ext cx="1049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3" name="Curved Connector 29"/>
          <p:cNvCxnSpPr>
            <a:stCxn id="257" idx="0"/>
          </p:cNvCxnSpPr>
          <p:nvPr/>
        </p:nvCxnSpPr>
        <p:spPr>
          <a:xfrm flipV="1" rot="16200000">
            <a:off x="3142800" y="2602440"/>
            <a:ext cx="1963800" cy="1474560"/>
          </a:xfrm>
          <a:prstGeom prst="curvedConnector3">
            <a:avLst>
              <a:gd name="adj1" fmla="val 31884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pic>
        <p:nvPicPr>
          <p:cNvPr id="264" name="Graphic 34" descr=""/>
          <p:cNvPicPr/>
          <p:nvPr/>
        </p:nvPicPr>
        <p:blipFill>
          <a:blip r:embed="rId5"/>
          <a:srcRect l="-3" t="-155" r="83693" b="49656"/>
          <a:stretch/>
        </p:blipFill>
        <p:spPr>
          <a:xfrm>
            <a:off x="2814840" y="1993680"/>
            <a:ext cx="572040" cy="728280"/>
          </a:xfrm>
          <a:prstGeom prst="rect">
            <a:avLst/>
          </a:prstGeom>
          <a:ln w="0">
            <a:noFill/>
          </a:ln>
        </p:spPr>
      </p:pic>
      <p:cxnSp>
        <p:nvCxnSpPr>
          <p:cNvPr id="265" name="Curved Connector 43"/>
          <p:cNvCxnSpPr>
            <a:stCxn id="260" idx="3"/>
            <a:endCxn id="257" idx="1"/>
          </p:cNvCxnSpPr>
          <p:nvPr/>
        </p:nvCxnSpPr>
        <p:spPr>
          <a:xfrm flipV="1">
            <a:off x="2437920" y="4797000"/>
            <a:ext cx="1948680" cy="1800"/>
          </a:xfrm>
          <a:prstGeom prst="curvedConnector3">
            <a:avLst>
              <a:gd name="adj1" fmla="val 25000"/>
            </a:avLst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266" name="TextBox 48"/>
          <p:cNvSpPr/>
          <p:nvPr/>
        </p:nvSpPr>
        <p:spPr>
          <a:xfrm>
            <a:off x="3149280" y="4430880"/>
            <a:ext cx="1049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$$$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Picture 21" descr=""/>
          <p:cNvPicPr/>
          <p:nvPr/>
        </p:nvPicPr>
        <p:blipFill>
          <a:blip r:embed="rId6">
            <a:alphaModFix amt="69000"/>
          </a:blip>
          <a:srcRect l="80808" t="32963" r="2090" b="37635"/>
          <a:stretch/>
        </p:blipFill>
        <p:spPr>
          <a:xfrm>
            <a:off x="5540400" y="1383120"/>
            <a:ext cx="1604520" cy="1949400"/>
          </a:xfrm>
          <a:prstGeom prst="rect">
            <a:avLst/>
          </a:prstGeom>
          <a:ln w="0">
            <a:noFill/>
          </a:ln>
        </p:spPr>
      </p:pic>
      <p:sp>
        <p:nvSpPr>
          <p:cNvPr id="268" name="TextBox 24"/>
          <p:cNvSpPr/>
          <p:nvPr/>
        </p:nvSpPr>
        <p:spPr>
          <a:xfrm>
            <a:off x="5540400" y="1068120"/>
            <a:ext cx="194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www.bank.com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9" name="Curved Connector 26"/>
          <p:cNvCxnSpPr>
            <a:stCxn id="264" idx="1"/>
            <a:endCxn id="260" idx="0"/>
          </p:cNvCxnSpPr>
          <p:nvPr/>
        </p:nvCxnSpPr>
        <p:spPr>
          <a:xfrm flipV="1" rot="10800000">
            <a:off x="1961640" y="2357280"/>
            <a:ext cx="853200" cy="1965600"/>
          </a:xfrm>
          <a:prstGeom prst="curvedConnector2">
            <a:avLst/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270" name="Curved Connector 30"/>
          <p:cNvCxnSpPr>
            <a:stCxn id="267" idx="1"/>
            <a:endCxn id="254" idx="3"/>
          </p:cNvCxnSpPr>
          <p:nvPr/>
        </p:nvCxnSpPr>
        <p:spPr>
          <a:xfrm rot="10800000">
            <a:off x="3673440" y="2357640"/>
            <a:ext cx="1866960" cy="360"/>
          </a:xfrm>
          <a:prstGeom prst="curvedConnector2">
            <a:avLst/>
          </a:prstGeom>
          <a:ln w="44450">
            <a:solidFill>
              <a:srgbClr val="385623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271" name="TextBox 33"/>
          <p:cNvSpPr/>
          <p:nvPr/>
        </p:nvSpPr>
        <p:spPr>
          <a:xfrm>
            <a:off x="3823560" y="1959840"/>
            <a:ext cx="194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/transferMoney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be 25"/>
          <p:cNvSpPr/>
          <p:nvPr/>
        </p:nvSpPr>
        <p:spPr>
          <a:xfrm>
            <a:off x="2804400" y="1536120"/>
            <a:ext cx="1299240" cy="1923480"/>
          </a:xfrm>
          <a:prstGeom prst="cube">
            <a:avLst>
              <a:gd name="adj" fmla="val 25000"/>
            </a:avLst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50680" y="61524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Upload of Dangerous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Box 7"/>
          <p:cNvSpPr/>
          <p:nvPr/>
        </p:nvSpPr>
        <p:spPr>
          <a:xfrm>
            <a:off x="2530440" y="1182240"/>
            <a:ext cx="194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www.file.server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Graphic 16" descr=""/>
          <p:cNvPicPr/>
          <p:nvPr/>
        </p:nvPicPr>
        <p:blipFill>
          <a:blip r:embed="rId1"/>
          <a:stretch/>
        </p:blipFill>
        <p:spPr>
          <a:xfrm>
            <a:off x="4094280" y="4316400"/>
            <a:ext cx="951480" cy="951480"/>
          </a:xfrm>
          <a:prstGeom prst="rect">
            <a:avLst/>
          </a:prstGeom>
          <a:ln w="0">
            <a:noFill/>
          </a:ln>
        </p:spPr>
      </p:pic>
      <p:grpSp>
        <p:nvGrpSpPr>
          <p:cNvPr id="276" name="Group 23"/>
          <p:cNvGrpSpPr/>
          <p:nvPr/>
        </p:nvGrpSpPr>
        <p:grpSpPr>
          <a:xfrm>
            <a:off x="1472760" y="4134600"/>
            <a:ext cx="1686600" cy="1498320"/>
            <a:chOff x="1472760" y="4134600"/>
            <a:chExt cx="1686600" cy="1498320"/>
          </a:xfrm>
        </p:grpSpPr>
        <p:pic>
          <p:nvPicPr>
            <p:cNvPr id="277" name="Graphic 17" descr=""/>
            <p:cNvPicPr/>
            <p:nvPr/>
          </p:nvPicPr>
          <p:blipFill>
            <a:blip r:embed="rId2"/>
            <a:stretch/>
          </p:blipFill>
          <p:spPr>
            <a:xfrm>
              <a:off x="1583280" y="413460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8" name="Graphic 18" descr=""/>
            <p:cNvPicPr/>
            <p:nvPr/>
          </p:nvPicPr>
          <p:blipFill>
            <a:blip r:embed="rId3"/>
            <a:stretch/>
          </p:blipFill>
          <p:spPr>
            <a:xfrm>
              <a:off x="1918440" y="431784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9" name="TextBox 19"/>
            <p:cNvSpPr/>
            <p:nvPr/>
          </p:nvSpPr>
          <p:spPr>
            <a:xfrm>
              <a:off x="1472760" y="5268960"/>
              <a:ext cx="1686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0" name="TextBox 20"/>
          <p:cNvSpPr/>
          <p:nvPr/>
        </p:nvSpPr>
        <p:spPr>
          <a:xfrm>
            <a:off x="4045320" y="5250240"/>
            <a:ext cx="1049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1" name="Curved Connector 28"/>
          <p:cNvCxnSpPr>
            <a:stCxn id="275" idx="1"/>
          </p:cNvCxnSpPr>
          <p:nvPr/>
        </p:nvCxnSpPr>
        <p:spPr>
          <a:xfrm rot="10800000">
            <a:off x="3218040" y="2898360"/>
            <a:ext cx="876600" cy="1893600"/>
          </a:xfrm>
          <a:prstGeom prst="curvedConnector3">
            <a:avLst>
              <a:gd name="adj1" fmla="val 40427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pic>
        <p:nvPicPr>
          <p:cNvPr id="282" name="Graphic 34" descr=""/>
          <p:cNvPicPr/>
          <p:nvPr/>
        </p:nvPicPr>
        <p:blipFill>
          <a:blip r:embed="rId4"/>
          <a:srcRect l="67105" t="53204" r="16431" b="-2165"/>
          <a:stretch/>
        </p:blipFill>
        <p:spPr>
          <a:xfrm>
            <a:off x="3218400" y="2521080"/>
            <a:ext cx="618480" cy="7556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31"/>
          <p:cNvSpPr/>
          <p:nvPr/>
        </p:nvSpPr>
        <p:spPr>
          <a:xfrm>
            <a:off x="3206520" y="3516120"/>
            <a:ext cx="1136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Malicious Web Script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Graphic 22" descr=""/>
          <p:cNvPicPr/>
          <p:nvPr/>
        </p:nvPicPr>
        <p:blipFill>
          <a:blip r:embed="rId5"/>
          <a:srcRect l="16250" t="49339" r="67318" b="232"/>
          <a:stretch/>
        </p:blipFill>
        <p:spPr>
          <a:xfrm>
            <a:off x="3001320" y="1847160"/>
            <a:ext cx="509760" cy="642960"/>
          </a:xfrm>
          <a:prstGeom prst="rect">
            <a:avLst/>
          </a:prstGeom>
          <a:ln w="0">
            <a:noFill/>
          </a:ln>
        </p:spPr>
      </p:pic>
      <p:cxnSp>
        <p:nvCxnSpPr>
          <p:cNvPr id="285" name="Curved Connector 27"/>
          <p:cNvCxnSpPr>
            <a:stCxn id="277" idx="0"/>
            <a:endCxn id="284" idx="1"/>
          </p:cNvCxnSpPr>
          <p:nvPr/>
        </p:nvCxnSpPr>
        <p:spPr>
          <a:xfrm flipH="1" flipV="1" rot="5400000">
            <a:off x="1546920" y="2680200"/>
            <a:ext cx="1966320" cy="942840"/>
          </a:xfrm>
          <a:prstGeom prst="curvedConnector2">
            <a:avLst/>
          </a:prstGeom>
          <a:ln w="44450">
            <a:solidFill>
              <a:srgbClr val="afabab"/>
            </a:solidFill>
            <a:round/>
            <a:tailEnd len="med" type="triangle" w="med"/>
          </a:ln>
        </p:spPr>
      </p:cxnSp>
      <p:sp>
        <p:nvSpPr>
          <p:cNvPr id="286" name="TextBox 39"/>
          <p:cNvSpPr/>
          <p:nvPr/>
        </p:nvSpPr>
        <p:spPr>
          <a:xfrm>
            <a:off x="1333080" y="2136240"/>
            <a:ext cx="1512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Confidential Docs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7" name="Curved Connector 41"/>
          <p:cNvCxnSpPr>
            <a:stCxn id="272" idx="1"/>
            <a:endCxn id="275" idx="0"/>
          </p:cNvCxnSpPr>
          <p:nvPr/>
        </p:nvCxnSpPr>
        <p:spPr>
          <a:xfrm flipH="1" flipV="1" rot="10800000">
            <a:off x="2804400" y="2497680"/>
            <a:ext cx="1765800" cy="1819080"/>
          </a:xfrm>
          <a:prstGeom prst="curvedConnector4">
            <a:avLst>
              <a:gd name="adj1" fmla="val -9257"/>
              <a:gd name="adj2" fmla="val 54394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pic>
        <p:nvPicPr>
          <p:cNvPr id="288" name="Graphic 45" descr=""/>
          <p:cNvPicPr/>
          <p:nvPr/>
        </p:nvPicPr>
        <p:blipFill>
          <a:blip r:embed="rId6"/>
          <a:srcRect l="16250" t="49339" r="67318" b="232"/>
          <a:stretch/>
        </p:blipFill>
        <p:spPr>
          <a:xfrm>
            <a:off x="4376160" y="2963880"/>
            <a:ext cx="231480" cy="291960"/>
          </a:xfrm>
          <a:prstGeom prst="rect">
            <a:avLst/>
          </a:prstGeom>
          <a:ln w="0">
            <a:noFill/>
          </a:ln>
        </p:spPr>
      </p:pic>
      <p:pic>
        <p:nvPicPr>
          <p:cNvPr id="289" name="Graphic 51" descr=""/>
          <p:cNvPicPr/>
          <p:nvPr/>
        </p:nvPicPr>
        <p:blipFill>
          <a:blip r:embed="rId7"/>
          <a:srcRect l="16250" t="49339" r="67318" b="232"/>
          <a:stretch/>
        </p:blipFill>
        <p:spPr>
          <a:xfrm>
            <a:off x="4608720" y="3684960"/>
            <a:ext cx="231480" cy="291960"/>
          </a:xfrm>
          <a:prstGeom prst="rect">
            <a:avLst/>
          </a:prstGeom>
          <a:ln w="0">
            <a:noFill/>
          </a:ln>
        </p:spPr>
      </p:pic>
      <p:pic>
        <p:nvPicPr>
          <p:cNvPr id="290" name="Graphic 52" descr=""/>
          <p:cNvPicPr/>
          <p:nvPr/>
        </p:nvPicPr>
        <p:blipFill>
          <a:blip r:embed="rId8"/>
          <a:srcRect l="16250" t="49339" r="67318" b="232"/>
          <a:stretch/>
        </p:blipFill>
        <p:spPr>
          <a:xfrm>
            <a:off x="2011680" y="3525120"/>
            <a:ext cx="231480" cy="291960"/>
          </a:xfrm>
          <a:prstGeom prst="rect">
            <a:avLst/>
          </a:prstGeom>
          <a:ln w="0">
            <a:noFill/>
          </a:ln>
        </p:spPr>
      </p:pic>
      <p:pic>
        <p:nvPicPr>
          <p:cNvPr id="291" name="Graphic 53" descr=""/>
          <p:cNvPicPr/>
          <p:nvPr/>
        </p:nvPicPr>
        <p:blipFill>
          <a:blip r:embed="rId9"/>
          <a:srcRect l="16250" t="49339" r="67318" b="232"/>
          <a:stretch/>
        </p:blipFill>
        <p:spPr>
          <a:xfrm>
            <a:off x="2217600" y="2794320"/>
            <a:ext cx="231480" cy="29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46"/>
          <p:cNvSpPr/>
          <p:nvPr/>
        </p:nvSpPr>
        <p:spPr>
          <a:xfrm>
            <a:off x="2643480" y="2501640"/>
            <a:ext cx="4253400" cy="61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9900" spc="-1" strike="noStrike">
                <a:solidFill>
                  <a:srgbClr val="000000">
                    <a:alpha val="23000"/>
                  </a:srgbClr>
                </a:solidFill>
                <a:latin typeface="Calibri"/>
                <a:ea typeface="DejaVu Sans"/>
              </a:rPr>
              <a:t>&lt; /&gt;</a:t>
            </a:r>
            <a:endParaRPr b="0" lang="en-US" sz="19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Rectangle 54"/>
          <p:cNvSpPr/>
          <p:nvPr/>
        </p:nvSpPr>
        <p:spPr>
          <a:xfrm>
            <a:off x="2805480" y="3013920"/>
            <a:ext cx="3993840" cy="2323800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542600" y="44316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XML External Entities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5" name="Group 35"/>
          <p:cNvGrpSpPr/>
          <p:nvPr/>
        </p:nvGrpSpPr>
        <p:grpSpPr>
          <a:xfrm>
            <a:off x="1645560" y="4703760"/>
            <a:ext cx="1049400" cy="1591560"/>
            <a:chOff x="1645560" y="4703760"/>
            <a:chExt cx="1049400" cy="1591560"/>
          </a:xfrm>
        </p:grpSpPr>
        <p:pic>
          <p:nvPicPr>
            <p:cNvPr id="296" name="Graphic 16" descr=""/>
            <p:cNvPicPr/>
            <p:nvPr/>
          </p:nvPicPr>
          <p:blipFill>
            <a:blip r:embed="rId1"/>
            <a:stretch/>
          </p:blipFill>
          <p:spPr>
            <a:xfrm>
              <a:off x="1694880" y="470376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7" name="TextBox 20"/>
            <p:cNvSpPr/>
            <p:nvPr/>
          </p:nvSpPr>
          <p:spPr>
            <a:xfrm>
              <a:off x="1645560" y="5657040"/>
              <a:ext cx="10494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8" name="TextBox 31"/>
          <p:cNvSpPr/>
          <p:nvPr/>
        </p:nvSpPr>
        <p:spPr>
          <a:xfrm>
            <a:off x="1354320" y="2352600"/>
            <a:ext cx="1625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XML Processor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Picture 21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811880" y="1484280"/>
            <a:ext cx="717480" cy="871920"/>
          </a:xfrm>
          <a:prstGeom prst="rect">
            <a:avLst/>
          </a:prstGeom>
          <a:ln w="0">
            <a:noFill/>
          </a:ln>
        </p:spPr>
      </p:pic>
      <p:sp>
        <p:nvSpPr>
          <p:cNvPr id="300" name="TextBox 29"/>
          <p:cNvSpPr/>
          <p:nvPr/>
        </p:nvSpPr>
        <p:spPr>
          <a:xfrm>
            <a:off x="2932560" y="3267720"/>
            <a:ext cx="374004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Include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  <a:ea typeface="DejaVu Sans"/>
              </a:rPr>
              <a:t>/app/password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file as 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  <a:ea typeface="DejaVu Sans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Link to: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  <a:ea typeface="DejaVu Sans"/>
              </a:rPr>
              <a:t>http://www.evil.bad/DTD?pass=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  <a:ea typeface="DejaVu Sans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1" name="Curved Connector 32"/>
          <p:cNvCxnSpPr>
            <a:stCxn id="299" idx="3"/>
          </p:cNvCxnSpPr>
          <p:nvPr/>
        </p:nvCxnSpPr>
        <p:spPr>
          <a:xfrm flipV="1">
            <a:off x="2529360" y="1917720"/>
            <a:ext cx="2455920" cy="2880"/>
          </a:xfrm>
          <a:prstGeom prst="curvedConnector3">
            <a:avLst>
              <a:gd name="adj1" fmla="val 30508"/>
            </a:avLst>
          </a:prstGeom>
          <a:ln w="44450">
            <a:solidFill>
              <a:srgbClr val="c00000">
                <a:alpha val="76000"/>
              </a:srgbClr>
            </a:solidFill>
            <a:round/>
            <a:tailEnd len="med" type="triangle" w="med"/>
          </a:ln>
        </p:spPr>
      </p:cxnSp>
      <p:sp>
        <p:nvSpPr>
          <p:cNvPr id="302" name="TextBox 37"/>
          <p:cNvSpPr/>
          <p:nvPr/>
        </p:nvSpPr>
        <p:spPr>
          <a:xfrm>
            <a:off x="2486520" y="1460520"/>
            <a:ext cx="329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/DTD?pass=</a:t>
            </a:r>
            <a:r>
              <a:rPr b="0" lang="en-CA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jmttN9YC4bK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Picture 38" descr=""/>
          <p:cNvPicPr/>
          <p:nvPr/>
        </p:nvPicPr>
        <p:blipFill>
          <a:blip r:embed="rId3"/>
          <a:srcRect l="80808" t="61898" r="2090" b="6902"/>
          <a:stretch/>
        </p:blipFill>
        <p:spPr>
          <a:xfrm>
            <a:off x="4984200" y="1454760"/>
            <a:ext cx="717480" cy="925200"/>
          </a:xfrm>
          <a:prstGeom prst="rect">
            <a:avLst/>
          </a:prstGeom>
          <a:ln w="0">
            <a:noFill/>
          </a:ln>
        </p:spPr>
      </p:pic>
      <p:sp>
        <p:nvSpPr>
          <p:cNvPr id="304" name="TextBox 40"/>
          <p:cNvSpPr/>
          <p:nvPr/>
        </p:nvSpPr>
        <p:spPr>
          <a:xfrm>
            <a:off x="4589640" y="2412360"/>
            <a:ext cx="1506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5" name="Curved Connector 50"/>
          <p:cNvCxnSpPr>
            <a:stCxn id="296" idx="0"/>
            <a:endCxn id="298" idx="2"/>
          </p:cNvCxnSpPr>
          <p:nvPr/>
        </p:nvCxnSpPr>
        <p:spPr>
          <a:xfrm flipV="1" rot="16200000">
            <a:off x="1312200" y="3845520"/>
            <a:ext cx="1713240" cy="3960"/>
          </a:xfrm>
          <a:prstGeom prst="curvedConnector3">
            <a:avLst>
              <a:gd name="adj1" fmla="val 2501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06" name="TextBox 55"/>
          <p:cNvSpPr/>
          <p:nvPr/>
        </p:nvSpPr>
        <p:spPr>
          <a:xfrm>
            <a:off x="3907800" y="5338800"/>
            <a:ext cx="1826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XML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81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1567800" y="2197800"/>
            <a:ext cx="348120" cy="448920"/>
          </a:xfrm>
          <a:prstGeom prst="rect">
            <a:avLst/>
          </a:prstGeom>
          <a:ln w="0">
            <a:noFill/>
          </a:ln>
        </p:spPr>
      </p:pic>
      <p:pic>
        <p:nvPicPr>
          <p:cNvPr id="308" name="Picture 6" descr=""/>
          <p:cNvPicPr/>
          <p:nvPr/>
        </p:nvPicPr>
        <p:blipFill>
          <a:blip r:embed="rId2">
            <a:alphaModFix amt="53000"/>
          </a:blip>
          <a:srcRect l="80808" t="32963" r="2090" b="37635"/>
          <a:stretch/>
        </p:blipFill>
        <p:spPr>
          <a:xfrm>
            <a:off x="3382560" y="1671840"/>
            <a:ext cx="874080" cy="1062000"/>
          </a:xfrm>
          <a:prstGeom prst="rect">
            <a:avLst/>
          </a:prstGeom>
          <a:ln w="0">
            <a:noFill/>
          </a:ln>
        </p:spPr>
      </p:pic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228680" y="79020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Path Traversal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Box 7"/>
          <p:cNvSpPr/>
          <p:nvPr/>
        </p:nvSpPr>
        <p:spPr>
          <a:xfrm>
            <a:off x="4173120" y="1807560"/>
            <a:ext cx="276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1" name="Group 23"/>
          <p:cNvGrpSpPr/>
          <p:nvPr/>
        </p:nvGrpSpPr>
        <p:grpSpPr>
          <a:xfrm>
            <a:off x="2915640" y="4257000"/>
            <a:ext cx="1686600" cy="1498320"/>
            <a:chOff x="2915640" y="4257000"/>
            <a:chExt cx="1686600" cy="1498320"/>
          </a:xfrm>
        </p:grpSpPr>
        <p:pic>
          <p:nvPicPr>
            <p:cNvPr id="312" name="Graphic 17" descr=""/>
            <p:cNvPicPr/>
            <p:nvPr/>
          </p:nvPicPr>
          <p:blipFill>
            <a:blip r:embed="rId3"/>
            <a:stretch/>
          </p:blipFill>
          <p:spPr>
            <a:xfrm>
              <a:off x="3026160" y="425700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3" name="Graphic 18" descr=""/>
            <p:cNvPicPr/>
            <p:nvPr/>
          </p:nvPicPr>
          <p:blipFill>
            <a:blip r:embed="rId4"/>
            <a:stretch/>
          </p:blipFill>
          <p:spPr>
            <a:xfrm>
              <a:off x="3361320" y="444024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4" name="TextBox 19"/>
            <p:cNvSpPr/>
            <p:nvPr/>
          </p:nvSpPr>
          <p:spPr>
            <a:xfrm>
              <a:off x="2915640" y="5391360"/>
              <a:ext cx="1686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15" name="Group 63"/>
          <p:cNvGrpSpPr/>
          <p:nvPr/>
        </p:nvGrpSpPr>
        <p:grpSpPr>
          <a:xfrm>
            <a:off x="1228680" y="4514040"/>
            <a:ext cx="1049400" cy="1539720"/>
            <a:chOff x="1228680" y="4514040"/>
            <a:chExt cx="1049400" cy="1539720"/>
          </a:xfrm>
        </p:grpSpPr>
        <p:pic>
          <p:nvPicPr>
            <p:cNvPr id="316" name="Graphic 16" descr=""/>
            <p:cNvPicPr/>
            <p:nvPr/>
          </p:nvPicPr>
          <p:blipFill>
            <a:blip r:embed="rId5"/>
            <a:stretch/>
          </p:blipFill>
          <p:spPr>
            <a:xfrm>
              <a:off x="1277640" y="451404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TextBox 20"/>
            <p:cNvSpPr/>
            <p:nvPr/>
          </p:nvSpPr>
          <p:spPr>
            <a:xfrm>
              <a:off x="1228680" y="5415480"/>
              <a:ext cx="10494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18" name="Curved Connector 21"/>
          <p:cNvCxnSpPr>
            <a:endCxn id="316" idx="0"/>
          </p:cNvCxnSpPr>
          <p:nvPr/>
        </p:nvCxnSpPr>
        <p:spPr>
          <a:xfrm rot="5400000">
            <a:off x="1996560" y="2684520"/>
            <a:ext cx="1586520" cy="2073240"/>
          </a:xfrm>
          <a:prstGeom prst="curvedConnector3">
            <a:avLst>
              <a:gd name="adj1" fmla="val 16500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19" name="TextBox 22"/>
          <p:cNvSpPr/>
          <p:nvPr/>
        </p:nvSpPr>
        <p:spPr>
          <a:xfrm>
            <a:off x="1081440" y="3427200"/>
            <a:ext cx="276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../../../secret.txt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Graphic 11" descr=""/>
          <p:cNvPicPr/>
          <p:nvPr/>
        </p:nvPicPr>
        <p:blipFill>
          <a:blip r:embed="rId6"/>
          <a:stretch/>
        </p:blipFill>
        <p:spPr>
          <a:xfrm>
            <a:off x="1525680" y="2315520"/>
            <a:ext cx="455400" cy="4554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"/>
          <p:cNvPicPr/>
          <p:nvPr/>
        </p:nvPicPr>
        <p:blipFill>
          <a:blip r:embed="rId7"/>
          <a:stretch/>
        </p:blipFill>
        <p:spPr>
          <a:xfrm>
            <a:off x="3369600" y="2015280"/>
            <a:ext cx="911880" cy="911880"/>
          </a:xfrm>
          <a:prstGeom prst="rect">
            <a:avLst/>
          </a:prstGeom>
          <a:ln w="0">
            <a:noFill/>
          </a:ln>
        </p:spPr>
      </p:pic>
      <p:pic>
        <p:nvPicPr>
          <p:cNvPr id="322" name="Graphic 49" descr=""/>
          <p:cNvPicPr/>
          <p:nvPr/>
        </p:nvPicPr>
        <p:blipFill>
          <a:blip r:embed="rId8"/>
          <a:stretch/>
        </p:blipFill>
        <p:spPr>
          <a:xfrm>
            <a:off x="2658960" y="2167200"/>
            <a:ext cx="709200" cy="709200"/>
          </a:xfrm>
          <a:prstGeom prst="rect">
            <a:avLst/>
          </a:prstGeom>
          <a:ln w="0">
            <a:noFill/>
          </a:ln>
        </p:spPr>
      </p:pic>
      <p:pic>
        <p:nvPicPr>
          <p:cNvPr id="323" name="Graphic 50" descr=""/>
          <p:cNvPicPr/>
          <p:nvPr/>
        </p:nvPicPr>
        <p:blipFill>
          <a:blip r:embed="rId9"/>
          <a:stretch/>
        </p:blipFill>
        <p:spPr>
          <a:xfrm>
            <a:off x="2050560" y="2269440"/>
            <a:ext cx="583560" cy="583560"/>
          </a:xfrm>
          <a:prstGeom prst="rect">
            <a:avLst/>
          </a:prstGeom>
          <a:ln w="0">
            <a:noFill/>
          </a:ln>
        </p:spPr>
      </p:pic>
      <p:cxnSp>
        <p:nvCxnSpPr>
          <p:cNvPr id="324" name="Curved Connector 60"/>
          <p:cNvCxnSpPr>
            <a:stCxn id="321" idx="2"/>
            <a:endCxn id="313" idx="0"/>
          </p:cNvCxnSpPr>
          <p:nvPr/>
        </p:nvCxnSpPr>
        <p:spPr>
          <a:xfrm flipH="1" rot="16200000">
            <a:off x="3074760" y="3677760"/>
            <a:ext cx="1513440" cy="11880"/>
          </a:xfrm>
          <a:prstGeom prst="curvedConnector3">
            <a:avLst>
              <a:gd name="adj1" fmla="val 25029"/>
            </a:avLst>
          </a:prstGeom>
          <a:ln w="44450">
            <a:solidFill>
              <a:srgbClr val="0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25" name="Curved Connector 65"/>
          <p:cNvCxnSpPr>
            <a:stCxn id="322" idx="0"/>
            <a:endCxn id="321" idx="2"/>
          </p:cNvCxnSpPr>
          <p:nvPr/>
        </p:nvCxnSpPr>
        <p:spPr>
          <a:xfrm flipH="1" rot="16200000">
            <a:off x="3039480" y="2140920"/>
            <a:ext cx="760320" cy="812160"/>
          </a:xfrm>
          <a:prstGeom prst="curvedConnector5">
            <a:avLst>
              <a:gd name="adj1" fmla="val -19279"/>
              <a:gd name="adj2" fmla="val -65853"/>
              <a:gd name="adj3" fmla="val 119279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26" name="Curved Connector 75"/>
          <p:cNvCxnSpPr>
            <a:stCxn id="323" idx="0"/>
            <a:endCxn id="322" idx="2"/>
          </p:cNvCxnSpPr>
          <p:nvPr/>
        </p:nvCxnSpPr>
        <p:spPr>
          <a:xfrm flipH="1" rot="16200000">
            <a:off x="2374200" y="2237040"/>
            <a:ext cx="607320" cy="671760"/>
          </a:xfrm>
          <a:prstGeom prst="curvedConnector5">
            <a:avLst>
              <a:gd name="adj1" fmla="val -24733"/>
              <a:gd name="adj2" fmla="val -70241"/>
              <a:gd name="adj3" fmla="val 124733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cxnSp>
        <p:nvCxnSpPr>
          <p:cNvPr id="327" name="Curved Connector 78"/>
          <p:cNvCxnSpPr>
            <a:stCxn id="320" idx="0"/>
            <a:endCxn id="323" idx="2"/>
          </p:cNvCxnSpPr>
          <p:nvPr/>
        </p:nvCxnSpPr>
        <p:spPr>
          <a:xfrm flipH="1" rot="16200000">
            <a:off x="1779120" y="2289600"/>
            <a:ext cx="537840" cy="589320"/>
          </a:xfrm>
          <a:prstGeom prst="curvedConnector5">
            <a:avLst>
              <a:gd name="adj1" fmla="val -28265"/>
              <a:gd name="adj2" fmla="val -69193"/>
              <a:gd name="adj3" fmla="val 128265"/>
            </a:avLst>
          </a:prstGeom>
          <a:ln w="44450">
            <a:solidFill>
              <a:srgbClr val="c00000">
                <a:alpha val="62000"/>
              </a:srgbClr>
            </a:solidFill>
            <a:round/>
            <a:tailEnd len="med" type="triangle" w="med"/>
          </a:ln>
        </p:spPr>
      </p:cxnSp>
      <p:sp>
        <p:nvSpPr>
          <p:cNvPr id="328" name="Rectangle 82"/>
          <p:cNvSpPr/>
          <p:nvPr/>
        </p:nvSpPr>
        <p:spPr>
          <a:xfrm>
            <a:off x="519120" y="2071800"/>
            <a:ext cx="1177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Box 83"/>
          <p:cNvSpPr/>
          <p:nvPr/>
        </p:nvSpPr>
        <p:spPr>
          <a:xfrm>
            <a:off x="3918240" y="4128840"/>
            <a:ext cx="276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173600" y="21096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OS Command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70520" cy="1665360"/>
          </a:xfrm>
          <a:prstGeom prst="rect">
            <a:avLst/>
          </a:prstGeom>
          <a:ln w="0">
            <a:noFill/>
          </a:ln>
        </p:spPr>
      </p:pic>
      <p:grpSp>
        <p:nvGrpSpPr>
          <p:cNvPr id="332" name="Group 4"/>
          <p:cNvGrpSpPr/>
          <p:nvPr/>
        </p:nvGrpSpPr>
        <p:grpSpPr>
          <a:xfrm>
            <a:off x="1329120" y="4358880"/>
            <a:ext cx="1049400" cy="1548360"/>
            <a:chOff x="1329120" y="4358880"/>
            <a:chExt cx="1049400" cy="1548360"/>
          </a:xfrm>
        </p:grpSpPr>
        <p:pic>
          <p:nvPicPr>
            <p:cNvPr id="333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35888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4" name="TextBox 6"/>
            <p:cNvSpPr/>
            <p:nvPr/>
          </p:nvSpPr>
          <p:spPr>
            <a:xfrm>
              <a:off x="1329120" y="5268960"/>
              <a:ext cx="10494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35" name="Curved Connector 10"/>
          <p:cNvCxnSpPr>
            <a:stCxn id="333" idx="0"/>
            <a:endCxn id="331" idx="2"/>
          </p:cNvCxnSpPr>
          <p:nvPr/>
        </p:nvCxnSpPr>
        <p:spPr>
          <a:xfrm flipV="1" rot="16200000">
            <a:off x="1414080" y="3957840"/>
            <a:ext cx="795600" cy="6480"/>
          </a:xfrm>
          <a:prstGeom prst="curvedConnector3">
            <a:avLst>
              <a:gd name="adj1" fmla="val 24988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36" name="TextBox 13"/>
          <p:cNvSpPr/>
          <p:nvPr/>
        </p:nvSpPr>
        <p:spPr>
          <a:xfrm>
            <a:off x="1755360" y="3926520"/>
            <a:ext cx="2014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host: ABC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`evil.sh`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Rectangle 14"/>
          <p:cNvSpPr/>
          <p:nvPr/>
        </p:nvSpPr>
        <p:spPr>
          <a:xfrm>
            <a:off x="1196640" y="1582560"/>
            <a:ext cx="111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Rectangle 15"/>
          <p:cNvSpPr/>
          <p:nvPr/>
        </p:nvSpPr>
        <p:spPr>
          <a:xfrm>
            <a:off x="3520800" y="1713600"/>
            <a:ext cx="210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Operating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39" name="Curved Connector 17"/>
          <p:cNvCxnSpPr>
            <a:stCxn id="331" idx="3"/>
          </p:cNvCxnSpPr>
          <p:nvPr/>
        </p:nvCxnSpPr>
        <p:spPr>
          <a:xfrm>
            <a:off x="2494080" y="2730960"/>
            <a:ext cx="1392120" cy="3960"/>
          </a:xfrm>
          <a:prstGeom prst="curvedConnector3">
            <a:avLst>
              <a:gd name="adj1" fmla="val 34712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40" name="TextBox 21"/>
          <p:cNvSpPr/>
          <p:nvPr/>
        </p:nvSpPr>
        <p:spPr>
          <a:xfrm>
            <a:off x="2397600" y="2398320"/>
            <a:ext cx="156600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08080"/>
                </a:solidFill>
                <a:latin typeface="Calibri"/>
                <a:ea typeface="DejaVu Sans"/>
              </a:rPr>
              <a:t>ping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ABC</a:t>
            </a:r>
            <a:r>
              <a:rPr b="0" lang="en-US" sz="1400" spc="-1" strike="noStrike">
                <a:solidFill>
                  <a:srgbClr val="c00000"/>
                </a:solidFill>
                <a:latin typeface="Calibri"/>
                <a:ea typeface="DejaVu Sans"/>
              </a:rPr>
              <a:t>`evil.sh`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1" name="Group 50"/>
          <p:cNvGrpSpPr/>
          <p:nvPr/>
        </p:nvGrpSpPr>
        <p:grpSpPr>
          <a:xfrm>
            <a:off x="5735880" y="1483200"/>
            <a:ext cx="1564560" cy="967680"/>
            <a:chOff x="5735880" y="1483200"/>
            <a:chExt cx="1564560" cy="967680"/>
          </a:xfrm>
        </p:grpSpPr>
        <p:pic>
          <p:nvPicPr>
            <p:cNvPr id="342" name="Graphic 30" descr=""/>
            <p:cNvPicPr/>
            <p:nvPr/>
          </p:nvPicPr>
          <p:blipFill>
            <a:blip r:embed="rId3"/>
            <a:stretch/>
          </p:blipFill>
          <p:spPr>
            <a:xfrm>
              <a:off x="5735880" y="1483200"/>
              <a:ext cx="1158840" cy="967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3" name="Rectangle 38"/>
            <p:cNvSpPr/>
            <p:nvPr/>
          </p:nvSpPr>
          <p:spPr>
            <a:xfrm>
              <a:off x="5735880" y="1483200"/>
              <a:ext cx="1564560" cy="22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ffffff"/>
                  </a:solidFill>
                  <a:latin typeface="Courier New"/>
                  <a:ea typeface="DejaVu Sans"/>
                </a:rPr>
                <a:t>&gt;_ ping ABC</a:t>
              </a:r>
              <a:endParaRPr b="0" lang="en-US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4" name="Group 52"/>
          <p:cNvGrpSpPr/>
          <p:nvPr/>
        </p:nvGrpSpPr>
        <p:grpSpPr>
          <a:xfrm>
            <a:off x="5735880" y="2808720"/>
            <a:ext cx="1564560" cy="967680"/>
            <a:chOff x="5735880" y="2808720"/>
            <a:chExt cx="1564560" cy="967680"/>
          </a:xfrm>
        </p:grpSpPr>
        <p:pic>
          <p:nvPicPr>
            <p:cNvPr id="345" name="Graphic 53" descr=""/>
            <p:cNvPicPr/>
            <p:nvPr/>
          </p:nvPicPr>
          <p:blipFill>
            <a:blip r:embed="rId4"/>
            <a:stretch/>
          </p:blipFill>
          <p:spPr>
            <a:xfrm>
              <a:off x="5735880" y="2808720"/>
              <a:ext cx="1158840" cy="967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6" name="Rectangle 54"/>
            <p:cNvSpPr/>
            <p:nvPr/>
          </p:nvSpPr>
          <p:spPr>
            <a:xfrm>
              <a:off x="5735880" y="2808720"/>
              <a:ext cx="1564560" cy="24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Courier New"/>
                  <a:ea typeface="DejaVu Sans"/>
                </a:rPr>
                <a:t>&gt;_ evil.sh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47" name="Straight Arrow Connector 56"/>
          <p:cNvCxnSpPr>
            <a:endCxn id="342" idx="1"/>
          </p:cNvCxnSpPr>
          <p:nvPr/>
        </p:nvCxnSpPr>
        <p:spPr>
          <a:xfrm flipV="1">
            <a:off x="5128560" y="1967040"/>
            <a:ext cx="607680" cy="767880"/>
          </a:xfrm>
          <a:prstGeom prst="straightConnector1">
            <a:avLst/>
          </a:prstGeom>
          <a:ln w="381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348" name="Straight Arrow Connector 57"/>
          <p:cNvCxnSpPr>
            <a:endCxn id="345" idx="1"/>
          </p:cNvCxnSpPr>
          <p:nvPr/>
        </p:nvCxnSpPr>
        <p:spPr>
          <a:xfrm>
            <a:off x="5128560" y="2733840"/>
            <a:ext cx="607680" cy="55908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round/>
            <a:tailEnd len="med" type="triangle" w="med"/>
          </a:ln>
        </p:spPr>
      </p:cxnSp>
      <p:sp>
        <p:nvSpPr>
          <p:cNvPr id="349" name="Rectangle 60"/>
          <p:cNvSpPr/>
          <p:nvPr/>
        </p:nvSpPr>
        <p:spPr>
          <a:xfrm>
            <a:off x="5787360" y="1739880"/>
            <a:ext cx="116784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f4f4f4"/>
                </a:solidFill>
                <a:latin typeface="Courier New"/>
                <a:ea typeface="DejaVu Sans"/>
              </a:rPr>
              <a:t>ping: cannot resolve ABC: Unknown host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Rectangle 61"/>
          <p:cNvSpPr/>
          <p:nvPr/>
        </p:nvSpPr>
        <p:spPr>
          <a:xfrm>
            <a:off x="5847120" y="3149640"/>
            <a:ext cx="116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f4f4f4"/>
                </a:solidFill>
                <a:latin typeface="Courier New"/>
                <a:ea typeface="DejaVu Sans"/>
              </a:rPr>
              <a:t>&gt; :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Graphic 63" descr=""/>
          <p:cNvPicPr/>
          <p:nvPr/>
        </p:nvPicPr>
        <p:blipFill>
          <a:blip r:embed="rId5"/>
          <a:stretch/>
        </p:blipFill>
        <p:spPr>
          <a:xfrm>
            <a:off x="3913200" y="2152800"/>
            <a:ext cx="1155960" cy="115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Box 21"/>
          <p:cNvSpPr/>
          <p:nvPr/>
        </p:nvSpPr>
        <p:spPr>
          <a:xfrm>
            <a:off x="2291760" y="2376720"/>
            <a:ext cx="374760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432ff"/>
                </a:solidFill>
                <a:latin typeface="Courier New"/>
                <a:ea typeface="DejaVu Sans"/>
              </a:rPr>
              <a:t>SELECT * FROM users WHERE user='</a:t>
            </a:r>
            <a:r>
              <a:rPr b="1" lang="en-US" sz="1100" spc="-1" strike="noStrike">
                <a:solidFill>
                  <a:srgbClr val="000000"/>
                </a:solidFill>
                <a:latin typeface="Courier New"/>
                <a:ea typeface="DejaVu Sans"/>
              </a:rPr>
              <a:t>jsmith'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2445120" y="51012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SQL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70520" cy="1665360"/>
          </a:xfrm>
          <a:prstGeom prst="rect">
            <a:avLst/>
          </a:prstGeom>
          <a:ln w="0">
            <a:noFill/>
          </a:ln>
        </p:spPr>
      </p:pic>
      <p:grpSp>
        <p:nvGrpSpPr>
          <p:cNvPr id="355" name="Group 4"/>
          <p:cNvGrpSpPr/>
          <p:nvPr/>
        </p:nvGrpSpPr>
        <p:grpSpPr>
          <a:xfrm>
            <a:off x="1329120" y="4404960"/>
            <a:ext cx="1049400" cy="1548360"/>
            <a:chOff x="1329120" y="4404960"/>
            <a:chExt cx="1049400" cy="1548360"/>
          </a:xfrm>
        </p:grpSpPr>
        <p:pic>
          <p:nvPicPr>
            <p:cNvPr id="356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40496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7" name="TextBox 6"/>
            <p:cNvSpPr/>
            <p:nvPr/>
          </p:nvSpPr>
          <p:spPr>
            <a:xfrm>
              <a:off x="1329120" y="5315040"/>
              <a:ext cx="10494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58" name="Curved Connector 10"/>
          <p:cNvCxnSpPr>
            <a:stCxn id="356" idx="0"/>
            <a:endCxn id="354" idx="2"/>
          </p:cNvCxnSpPr>
          <p:nvPr/>
        </p:nvCxnSpPr>
        <p:spPr>
          <a:xfrm flipV="1" rot="16200000">
            <a:off x="1391040" y="3980880"/>
            <a:ext cx="841680" cy="6480"/>
          </a:xfrm>
          <a:prstGeom prst="curvedConnector3">
            <a:avLst>
              <a:gd name="adj1" fmla="val 24989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59" name="TextBox 13"/>
          <p:cNvSpPr/>
          <p:nvPr/>
        </p:nvSpPr>
        <p:spPr>
          <a:xfrm>
            <a:off x="1616040" y="3928680"/>
            <a:ext cx="3835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jsmith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'; DROP TABLE users;</a:t>
            </a:r>
            <a:r>
              <a:rPr b="0" lang="en-US" sz="1800" spc="-1" strike="noStrike">
                <a:solidFill>
                  <a:schemeClr val="accent6">
                    <a:lumMod val="75000"/>
                  </a:schemeClr>
                </a:solidFill>
                <a:latin typeface="Calibri"/>
                <a:ea typeface="DejaVu Sans"/>
              </a:rPr>
              <a:t>--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Rectangle 14"/>
          <p:cNvSpPr/>
          <p:nvPr/>
        </p:nvSpPr>
        <p:spPr>
          <a:xfrm>
            <a:off x="1196640" y="1582560"/>
            <a:ext cx="111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Rectangle 15"/>
          <p:cNvSpPr/>
          <p:nvPr/>
        </p:nvSpPr>
        <p:spPr>
          <a:xfrm>
            <a:off x="5062680" y="1701000"/>
            <a:ext cx="242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SQL Database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2" name="Curved Connector 17"/>
          <p:cNvCxnSpPr/>
          <p:nvPr/>
        </p:nvCxnSpPr>
        <p:spPr>
          <a:xfrm>
            <a:off x="2379240" y="2623680"/>
            <a:ext cx="3394440" cy="14040"/>
          </a:xfrm>
          <a:prstGeom prst="curvedConnector3">
            <a:avLst>
              <a:gd name="adj1" fmla="val 25000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63" name="Can 22"/>
          <p:cNvSpPr/>
          <p:nvPr/>
        </p:nvSpPr>
        <p:spPr>
          <a:xfrm>
            <a:off x="5772600" y="2130840"/>
            <a:ext cx="1134360" cy="119592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cxnSp>
        <p:nvCxnSpPr>
          <p:cNvPr id="364" name="Curved Connector 24"/>
          <p:cNvCxnSpPr/>
          <p:nvPr/>
        </p:nvCxnSpPr>
        <p:spPr>
          <a:xfrm flipV="1">
            <a:off x="2379240" y="2949480"/>
            <a:ext cx="3394440" cy="2196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65" name="Rectangle 9"/>
          <p:cNvSpPr/>
          <p:nvPr/>
        </p:nvSpPr>
        <p:spPr>
          <a:xfrm>
            <a:off x="3371760" y="2729160"/>
            <a:ext cx="152136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c00000"/>
                </a:solidFill>
                <a:latin typeface="Courier New"/>
                <a:ea typeface="DejaVu Sans"/>
              </a:rPr>
              <a:t>DROP TABLE users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Picture 26" descr=""/>
          <p:cNvPicPr/>
          <p:nvPr/>
        </p:nvPicPr>
        <p:blipFill>
          <a:blip r:embed="rId3"/>
          <a:srcRect l="82197" t="2808" r="2087" b="69373"/>
          <a:stretch/>
        </p:blipFill>
        <p:spPr>
          <a:xfrm>
            <a:off x="6084000" y="2427840"/>
            <a:ext cx="515160" cy="64440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1"/>
          <p:cNvSpPr/>
          <p:nvPr/>
        </p:nvSpPr>
        <p:spPr>
          <a:xfrm>
            <a:off x="5958720" y="3003120"/>
            <a:ext cx="766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8" name="Group 27"/>
          <p:cNvGrpSpPr/>
          <p:nvPr/>
        </p:nvGrpSpPr>
        <p:grpSpPr>
          <a:xfrm>
            <a:off x="6145920" y="2644920"/>
            <a:ext cx="357840" cy="326160"/>
            <a:chOff x="6145920" y="2644920"/>
            <a:chExt cx="357840" cy="326160"/>
          </a:xfrm>
        </p:grpSpPr>
        <p:cxnSp>
          <p:nvCxnSpPr>
            <p:cNvPr id="369" name="Straight Connector 16"/>
            <p:cNvCxnSpPr/>
            <p:nvPr/>
          </p:nvCxnSpPr>
          <p:spPr>
            <a:xfrm>
              <a:off x="6145920" y="2644920"/>
              <a:ext cx="358200" cy="326520"/>
            </a:xfrm>
            <a:prstGeom prst="straightConnector1">
              <a:avLst/>
            </a:prstGeom>
            <a:ln w="25400">
              <a:solidFill>
                <a:srgbClr val="ff0000"/>
              </a:solidFill>
              <a:round/>
            </a:ln>
          </p:spPr>
        </p:cxnSp>
        <p:cxnSp>
          <p:nvCxnSpPr>
            <p:cNvPr id="370" name="Straight Connector 31"/>
            <p:cNvCxnSpPr/>
            <p:nvPr/>
          </p:nvCxnSpPr>
          <p:spPr>
            <a:xfrm flipV="1">
              <a:off x="6145920" y="2644920"/>
              <a:ext cx="358200" cy="326520"/>
            </a:xfrm>
            <a:prstGeom prst="straightConnector1">
              <a:avLst/>
            </a:prstGeom>
            <a:ln w="25400">
              <a:solidFill>
                <a:srgbClr val="ff0000"/>
              </a:solidFill>
              <a:round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9" descr=""/>
          <p:cNvPicPr/>
          <p:nvPr/>
        </p:nvPicPr>
        <p:blipFill>
          <a:blip r:embed="rId1"/>
          <a:stretch/>
        </p:blipFill>
        <p:spPr>
          <a:xfrm>
            <a:off x="3785760" y="2090880"/>
            <a:ext cx="1576800" cy="125028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3" descr=""/>
          <p:cNvPicPr/>
          <p:nvPr/>
        </p:nvPicPr>
        <p:blipFill>
          <a:blip r:embed="rId2"/>
          <a:stretch/>
        </p:blipFill>
        <p:spPr>
          <a:xfrm>
            <a:off x="1307160" y="697680"/>
            <a:ext cx="1212840" cy="113832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4" descr=""/>
          <p:cNvPicPr/>
          <p:nvPr/>
        </p:nvPicPr>
        <p:blipFill>
          <a:blip r:embed="rId3"/>
          <a:stretch/>
        </p:blipFill>
        <p:spPr>
          <a:xfrm>
            <a:off x="2781720" y="692640"/>
            <a:ext cx="1693440" cy="114876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5" descr=""/>
          <p:cNvPicPr/>
          <p:nvPr/>
        </p:nvPicPr>
        <p:blipFill>
          <a:blip r:embed="rId4"/>
          <a:stretch/>
        </p:blipFill>
        <p:spPr>
          <a:xfrm>
            <a:off x="4736160" y="692640"/>
            <a:ext cx="1653120" cy="118224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6" descr=""/>
          <p:cNvPicPr/>
          <p:nvPr/>
        </p:nvPicPr>
        <p:blipFill>
          <a:blip r:embed="rId5"/>
          <a:stretch/>
        </p:blipFill>
        <p:spPr>
          <a:xfrm>
            <a:off x="6803280" y="698760"/>
            <a:ext cx="1908360" cy="132156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7" descr=""/>
          <p:cNvPicPr/>
          <p:nvPr/>
        </p:nvPicPr>
        <p:blipFill>
          <a:blip r:embed="rId6"/>
          <a:stretch/>
        </p:blipFill>
        <p:spPr>
          <a:xfrm>
            <a:off x="9126000" y="696600"/>
            <a:ext cx="1806120" cy="131400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8" descr=""/>
          <p:cNvPicPr/>
          <p:nvPr/>
        </p:nvPicPr>
        <p:blipFill>
          <a:blip r:embed="rId7"/>
          <a:stretch/>
        </p:blipFill>
        <p:spPr>
          <a:xfrm>
            <a:off x="1192320" y="2090880"/>
            <a:ext cx="2250360" cy="135108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10" descr=""/>
          <p:cNvPicPr/>
          <p:nvPr/>
        </p:nvPicPr>
        <p:blipFill>
          <a:blip r:embed="rId8"/>
          <a:stretch/>
        </p:blipFill>
        <p:spPr>
          <a:xfrm>
            <a:off x="5736240" y="2090880"/>
            <a:ext cx="1746720" cy="124668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11" descr=""/>
          <p:cNvPicPr/>
          <p:nvPr/>
        </p:nvPicPr>
        <p:blipFill>
          <a:blip r:embed="rId9"/>
          <a:stretch/>
        </p:blipFill>
        <p:spPr>
          <a:xfrm>
            <a:off x="7738920" y="2125800"/>
            <a:ext cx="1582560" cy="146844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12" descr=""/>
          <p:cNvPicPr/>
          <p:nvPr/>
        </p:nvPicPr>
        <p:blipFill>
          <a:blip r:embed="rId10"/>
          <a:stretch/>
        </p:blipFill>
        <p:spPr>
          <a:xfrm>
            <a:off x="9720360" y="2090880"/>
            <a:ext cx="1175400" cy="108900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13" descr=""/>
          <p:cNvPicPr/>
          <p:nvPr/>
        </p:nvPicPr>
        <p:blipFill>
          <a:blip r:embed="rId11"/>
          <a:stretch/>
        </p:blipFill>
        <p:spPr>
          <a:xfrm>
            <a:off x="1576440" y="3556440"/>
            <a:ext cx="1389240" cy="1349640"/>
          </a:xfrm>
          <a:prstGeom prst="rect">
            <a:avLst/>
          </a:prstGeom>
          <a:ln w="0">
            <a:noFill/>
          </a:ln>
        </p:spPr>
      </p:pic>
      <p:pic>
        <p:nvPicPr>
          <p:cNvPr id="63" name="Picture 14" descr=""/>
          <p:cNvPicPr/>
          <p:nvPr/>
        </p:nvPicPr>
        <p:blipFill>
          <a:blip r:embed="rId12"/>
          <a:stretch/>
        </p:blipFill>
        <p:spPr>
          <a:xfrm>
            <a:off x="3503160" y="3579480"/>
            <a:ext cx="1490040" cy="125424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15" descr=""/>
          <p:cNvPicPr/>
          <p:nvPr/>
        </p:nvPicPr>
        <p:blipFill>
          <a:blip r:embed="rId13"/>
          <a:stretch/>
        </p:blipFill>
        <p:spPr>
          <a:xfrm>
            <a:off x="5430600" y="3576600"/>
            <a:ext cx="1378440" cy="130896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16" descr=""/>
          <p:cNvPicPr/>
          <p:nvPr/>
        </p:nvPicPr>
        <p:blipFill>
          <a:blip r:embed="rId14"/>
          <a:stretch/>
        </p:blipFill>
        <p:spPr>
          <a:xfrm>
            <a:off x="7243560" y="3593520"/>
            <a:ext cx="1389240" cy="132804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17" descr=""/>
          <p:cNvPicPr/>
          <p:nvPr/>
        </p:nvPicPr>
        <p:blipFill>
          <a:blip r:embed="rId15"/>
          <a:stretch/>
        </p:blipFill>
        <p:spPr>
          <a:xfrm>
            <a:off x="9061560" y="3600720"/>
            <a:ext cx="1188720" cy="1320840"/>
          </a:xfrm>
          <a:prstGeom prst="rect">
            <a:avLst/>
          </a:prstGeom>
          <a:ln w="0">
            <a:noFill/>
          </a:ln>
        </p:spPr>
      </p:pic>
      <p:pic>
        <p:nvPicPr>
          <p:cNvPr id="67" name="Picture 18" descr=""/>
          <p:cNvPicPr/>
          <p:nvPr/>
        </p:nvPicPr>
        <p:blipFill>
          <a:blip r:embed="rId16"/>
          <a:stretch/>
        </p:blipFill>
        <p:spPr>
          <a:xfrm>
            <a:off x="1476000" y="5137200"/>
            <a:ext cx="1410120" cy="123264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19" descr=""/>
          <p:cNvPicPr/>
          <p:nvPr/>
        </p:nvPicPr>
        <p:blipFill>
          <a:blip r:embed="rId17"/>
          <a:stretch/>
        </p:blipFill>
        <p:spPr>
          <a:xfrm>
            <a:off x="3421080" y="5071680"/>
            <a:ext cx="1439280" cy="1173960"/>
          </a:xfrm>
          <a:prstGeom prst="rect">
            <a:avLst/>
          </a:prstGeom>
          <a:ln w="0">
            <a:noFill/>
          </a:ln>
        </p:spPr>
      </p:pic>
      <p:pic>
        <p:nvPicPr>
          <p:cNvPr id="69" name="Picture 20" descr=""/>
          <p:cNvPicPr/>
          <p:nvPr/>
        </p:nvPicPr>
        <p:blipFill>
          <a:blip r:embed="rId18"/>
          <a:stretch/>
        </p:blipFill>
        <p:spPr>
          <a:xfrm>
            <a:off x="7468920" y="5084280"/>
            <a:ext cx="1088280" cy="896040"/>
          </a:xfrm>
          <a:prstGeom prst="rect">
            <a:avLst/>
          </a:prstGeom>
          <a:ln w="0">
            <a:noFill/>
          </a:ln>
        </p:spPr>
      </p:pic>
      <p:pic>
        <p:nvPicPr>
          <p:cNvPr id="70" name="Picture 21" descr=""/>
          <p:cNvPicPr/>
          <p:nvPr/>
        </p:nvPicPr>
        <p:blipFill>
          <a:blip r:embed="rId19"/>
          <a:stretch/>
        </p:blipFill>
        <p:spPr>
          <a:xfrm>
            <a:off x="9068040" y="5075640"/>
            <a:ext cx="1514160" cy="870120"/>
          </a:xfrm>
          <a:prstGeom prst="rect">
            <a:avLst/>
          </a:prstGeom>
          <a:ln w="0">
            <a:noFill/>
          </a:ln>
        </p:spPr>
      </p:pic>
      <p:sp>
        <p:nvSpPr>
          <p:cNvPr id="71" name="Rectangle 23"/>
          <p:cNvSpPr/>
          <p:nvPr/>
        </p:nvSpPr>
        <p:spPr>
          <a:xfrm>
            <a:off x="0" y="0"/>
            <a:ext cx="12191040" cy="4510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  <a:ea typeface="DejaVu Sans"/>
              </a:rPr>
              <a:t>Secure Coding Dojo Attack-Grams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Picture 24" descr=""/>
          <p:cNvPicPr/>
          <p:nvPr/>
        </p:nvPicPr>
        <p:blipFill>
          <a:blip r:embed="rId20"/>
          <a:stretch/>
        </p:blipFill>
        <p:spPr>
          <a:xfrm>
            <a:off x="5442840" y="5071680"/>
            <a:ext cx="1305000" cy="121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99120" y="284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Insecure Deserialization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23760" y="1567440"/>
            <a:ext cx="1370520" cy="1665360"/>
          </a:xfrm>
          <a:prstGeom prst="rect">
            <a:avLst/>
          </a:prstGeom>
          <a:ln w="0">
            <a:noFill/>
          </a:ln>
        </p:spPr>
      </p:pic>
      <p:grpSp>
        <p:nvGrpSpPr>
          <p:cNvPr id="373" name="Group 4"/>
          <p:cNvGrpSpPr/>
          <p:nvPr/>
        </p:nvGrpSpPr>
        <p:grpSpPr>
          <a:xfrm>
            <a:off x="2037600" y="4613760"/>
            <a:ext cx="1049400" cy="1548720"/>
            <a:chOff x="2037600" y="4613760"/>
            <a:chExt cx="1049400" cy="1548720"/>
          </a:xfrm>
        </p:grpSpPr>
        <p:pic>
          <p:nvPicPr>
            <p:cNvPr id="374" name="Graphic 5" descr=""/>
            <p:cNvPicPr/>
            <p:nvPr/>
          </p:nvPicPr>
          <p:blipFill>
            <a:blip r:embed="rId2"/>
            <a:stretch/>
          </p:blipFill>
          <p:spPr>
            <a:xfrm>
              <a:off x="2048040" y="461376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5" name="TextBox 6"/>
            <p:cNvSpPr/>
            <p:nvPr/>
          </p:nvSpPr>
          <p:spPr>
            <a:xfrm>
              <a:off x="2037600" y="5524200"/>
              <a:ext cx="10494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76" name="Curved Connector 10"/>
          <p:cNvCxnSpPr>
            <a:stCxn id="374" idx="0"/>
            <a:endCxn id="372" idx="2"/>
          </p:cNvCxnSpPr>
          <p:nvPr/>
        </p:nvCxnSpPr>
        <p:spPr>
          <a:xfrm flipH="1" flipV="1" rot="5400000">
            <a:off x="2275560" y="3480840"/>
            <a:ext cx="1381320" cy="88560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77" name="Rectangle 14"/>
          <p:cNvSpPr/>
          <p:nvPr/>
        </p:nvSpPr>
        <p:spPr>
          <a:xfrm>
            <a:off x="2732040" y="1240200"/>
            <a:ext cx="13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Book Store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Graphic 53" descr=""/>
          <p:cNvPicPr/>
          <p:nvPr/>
        </p:nvPicPr>
        <p:blipFill>
          <a:blip r:embed="rId3"/>
          <a:stretch/>
        </p:blipFill>
        <p:spPr>
          <a:xfrm>
            <a:off x="3088080" y="2468520"/>
            <a:ext cx="480600" cy="493560"/>
          </a:xfrm>
          <a:prstGeom prst="rect">
            <a:avLst/>
          </a:prstGeom>
          <a:ln w="0">
            <a:noFill/>
          </a:ln>
        </p:spPr>
      </p:pic>
      <p:sp>
        <p:nvSpPr>
          <p:cNvPr id="379" name="Rectangle 54"/>
          <p:cNvSpPr/>
          <p:nvPr/>
        </p:nvSpPr>
        <p:spPr>
          <a:xfrm>
            <a:off x="9462240" y="2971440"/>
            <a:ext cx="156456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Courier New"/>
                <a:ea typeface="DejaVu Sans"/>
              </a:rPr>
              <a:t>&gt;_ evil.sh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Graphic 63" descr=""/>
          <p:cNvPicPr/>
          <p:nvPr/>
        </p:nvPicPr>
        <p:blipFill>
          <a:blip r:embed="rId4"/>
          <a:stretch/>
        </p:blipFill>
        <p:spPr>
          <a:xfrm>
            <a:off x="1506600" y="3782520"/>
            <a:ext cx="573840" cy="573840"/>
          </a:xfrm>
          <a:prstGeom prst="rect">
            <a:avLst/>
          </a:prstGeom>
          <a:ln w="0">
            <a:noFill/>
          </a:ln>
        </p:spPr>
      </p:pic>
      <p:grpSp>
        <p:nvGrpSpPr>
          <p:cNvPr id="381" name="Group 23"/>
          <p:cNvGrpSpPr/>
          <p:nvPr/>
        </p:nvGrpSpPr>
        <p:grpSpPr>
          <a:xfrm>
            <a:off x="3791880" y="4389480"/>
            <a:ext cx="1686600" cy="1498680"/>
            <a:chOff x="3791880" y="4389480"/>
            <a:chExt cx="1686600" cy="1498680"/>
          </a:xfrm>
        </p:grpSpPr>
        <p:pic>
          <p:nvPicPr>
            <p:cNvPr id="382" name="Graphic 24" descr=""/>
            <p:cNvPicPr/>
            <p:nvPr/>
          </p:nvPicPr>
          <p:blipFill>
            <a:blip r:embed="rId5"/>
            <a:stretch/>
          </p:blipFill>
          <p:spPr>
            <a:xfrm>
              <a:off x="3902400" y="438948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3" name="Graphic 25" descr=""/>
            <p:cNvPicPr/>
            <p:nvPr/>
          </p:nvPicPr>
          <p:blipFill>
            <a:blip r:embed="rId6"/>
            <a:stretch/>
          </p:blipFill>
          <p:spPr>
            <a:xfrm>
              <a:off x="4237920" y="457308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TextBox 26"/>
            <p:cNvSpPr/>
            <p:nvPr/>
          </p:nvSpPr>
          <p:spPr>
            <a:xfrm>
              <a:off x="3791880" y="5524200"/>
              <a:ext cx="1686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85" name="TextBox 7"/>
          <p:cNvSpPr/>
          <p:nvPr/>
        </p:nvSpPr>
        <p:spPr>
          <a:xfrm>
            <a:off x="1305360" y="4389480"/>
            <a:ext cx="1301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Command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86" name="Curved Connector 31"/>
          <p:cNvCxnSpPr>
            <a:stCxn id="382" idx="0"/>
            <a:endCxn id="372" idx="2"/>
          </p:cNvCxnSpPr>
          <p:nvPr/>
        </p:nvCxnSpPr>
        <p:spPr>
          <a:xfrm flipV="1" rot="16200000">
            <a:off x="3315240" y="3326400"/>
            <a:ext cx="1157040" cy="969480"/>
          </a:xfrm>
          <a:prstGeom prst="curvedConnector3">
            <a:avLst>
              <a:gd name="adj1" fmla="val 24992"/>
            </a:avLst>
          </a:prstGeom>
          <a:ln w="44450">
            <a:solidFill>
              <a:srgbClr val="595959">
                <a:alpha val="56000"/>
              </a:srgbClr>
            </a:solidFill>
            <a:round/>
            <a:tailEnd len="med" type="triangle" w="med"/>
          </a:ln>
        </p:spPr>
      </p:cxnSp>
      <p:pic>
        <p:nvPicPr>
          <p:cNvPr id="387" name="Graphic 32" descr=""/>
          <p:cNvPicPr/>
          <p:nvPr/>
        </p:nvPicPr>
        <p:blipFill>
          <a:blip r:embed="rId7"/>
          <a:stretch/>
        </p:blipFill>
        <p:spPr>
          <a:xfrm>
            <a:off x="4754160" y="3549960"/>
            <a:ext cx="871920" cy="871920"/>
          </a:xfrm>
          <a:prstGeom prst="rect">
            <a:avLst/>
          </a:prstGeom>
          <a:ln w="0">
            <a:noFill/>
          </a:ln>
        </p:spPr>
      </p:pic>
      <p:sp>
        <p:nvSpPr>
          <p:cNvPr id="388" name="TextBox 33"/>
          <p:cNvSpPr/>
          <p:nvPr/>
        </p:nvSpPr>
        <p:spPr>
          <a:xfrm>
            <a:off x="4907520" y="4323240"/>
            <a:ext cx="880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Book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261440" y="4172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Buffer Overflow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672720" y="1894320"/>
            <a:ext cx="2025720" cy="2460960"/>
          </a:xfrm>
          <a:prstGeom prst="rect">
            <a:avLst/>
          </a:prstGeom>
          <a:ln w="0">
            <a:noFill/>
          </a:ln>
        </p:spPr>
      </p:pic>
      <p:grpSp>
        <p:nvGrpSpPr>
          <p:cNvPr id="391" name="Group 4"/>
          <p:cNvGrpSpPr/>
          <p:nvPr/>
        </p:nvGrpSpPr>
        <p:grpSpPr>
          <a:xfrm>
            <a:off x="1329120" y="2649240"/>
            <a:ext cx="1049400" cy="1548360"/>
            <a:chOff x="1329120" y="2649240"/>
            <a:chExt cx="1049400" cy="1548360"/>
          </a:xfrm>
        </p:grpSpPr>
        <p:pic>
          <p:nvPicPr>
            <p:cNvPr id="392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264924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3" name="TextBox 6"/>
            <p:cNvSpPr/>
            <p:nvPr/>
          </p:nvSpPr>
          <p:spPr>
            <a:xfrm>
              <a:off x="1329120" y="3559320"/>
              <a:ext cx="10494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94" name="Curved Connector 10"/>
          <p:cNvCxnSpPr>
            <a:stCxn id="392" idx="3"/>
            <a:endCxn id="390" idx="1"/>
          </p:cNvCxnSpPr>
          <p:nvPr/>
        </p:nvCxnSpPr>
        <p:spPr>
          <a:xfrm>
            <a:off x="2290680" y="3124800"/>
            <a:ext cx="1382400" cy="360"/>
          </a:xfrm>
          <a:prstGeom prst="curvedConnector2">
            <a:avLst/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395" name="TextBox 13"/>
          <p:cNvSpPr/>
          <p:nvPr/>
        </p:nvSpPr>
        <p:spPr>
          <a:xfrm>
            <a:off x="2172600" y="2702520"/>
            <a:ext cx="1177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Rectangle 14"/>
          <p:cNvSpPr/>
          <p:nvPr/>
        </p:nvSpPr>
        <p:spPr>
          <a:xfrm>
            <a:off x="4021200" y="1530720"/>
            <a:ext cx="111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Box 20"/>
          <p:cNvSpPr/>
          <p:nvPr/>
        </p:nvSpPr>
        <p:spPr>
          <a:xfrm>
            <a:off x="4046400" y="2500920"/>
            <a:ext cx="115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i!\0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 String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5720" cy="2460960"/>
          </a:xfrm>
          <a:prstGeom prst="rect">
            <a:avLst/>
          </a:prstGeom>
          <a:ln w="0">
            <a:noFill/>
          </a:ln>
        </p:spPr>
      </p:pic>
      <p:grpSp>
        <p:nvGrpSpPr>
          <p:cNvPr id="400" name="Group 4"/>
          <p:cNvGrpSpPr/>
          <p:nvPr/>
        </p:nvGrpSpPr>
        <p:grpSpPr>
          <a:xfrm>
            <a:off x="1061280" y="2640240"/>
            <a:ext cx="1049400" cy="1548720"/>
            <a:chOff x="1061280" y="2640240"/>
            <a:chExt cx="1049400" cy="1548720"/>
          </a:xfrm>
        </p:grpSpPr>
        <p:pic>
          <p:nvPicPr>
            <p:cNvPr id="401" name="Graphic 5" descr=""/>
            <p:cNvPicPr/>
            <p:nvPr/>
          </p:nvPicPr>
          <p:blipFill>
            <a:blip r:embed="rId2"/>
            <a:stretch/>
          </p:blipFill>
          <p:spPr>
            <a:xfrm>
              <a:off x="1071720" y="264024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2" name="TextBox 6"/>
            <p:cNvSpPr/>
            <p:nvPr/>
          </p:nvSpPr>
          <p:spPr>
            <a:xfrm>
              <a:off x="1061280" y="3550680"/>
              <a:ext cx="10494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03" name="Curved Connector 7"/>
          <p:cNvCxnSpPr>
            <a:stCxn id="401" idx="3"/>
          </p:cNvCxnSpPr>
          <p:nvPr/>
        </p:nvCxnSpPr>
        <p:spPr>
          <a:xfrm flipV="1">
            <a:off x="2023200" y="3111120"/>
            <a:ext cx="969480" cy="5040"/>
          </a:xfrm>
          <a:prstGeom prst="curvedConnector3">
            <a:avLst>
              <a:gd name="adj1" fmla="val 38930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04" name="TextBox 8"/>
          <p:cNvSpPr/>
          <p:nvPr/>
        </p:nvSpPr>
        <p:spPr>
          <a:xfrm>
            <a:off x="2198880" y="2760120"/>
            <a:ext cx="49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%x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Rectangle 9"/>
          <p:cNvSpPr/>
          <p:nvPr/>
        </p:nvSpPr>
        <p:spPr>
          <a:xfrm>
            <a:off x="3226320" y="1640160"/>
            <a:ext cx="111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TextBox 10"/>
          <p:cNvSpPr/>
          <p:nvPr/>
        </p:nvSpPr>
        <p:spPr>
          <a:xfrm>
            <a:off x="3048840" y="2910600"/>
            <a:ext cx="1474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07" name="Curved Connector 11"/>
          <p:cNvCxnSpPr/>
          <p:nvPr/>
        </p:nvCxnSpPr>
        <p:spPr>
          <a:xfrm>
            <a:off x="4647240" y="3098520"/>
            <a:ext cx="1087560" cy="13680"/>
          </a:xfrm>
          <a:prstGeom prst="curvedConnector3">
            <a:avLst>
              <a:gd name="adj1" fmla="val 25000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08" name="TextBox 12"/>
          <p:cNvSpPr/>
          <p:nvPr/>
        </p:nvSpPr>
        <p:spPr>
          <a:xfrm>
            <a:off x="4497840" y="2726280"/>
            <a:ext cx="141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printf("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%x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Picture 1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639760" y="2492640"/>
            <a:ext cx="1073880" cy="1263960"/>
          </a:xfrm>
          <a:prstGeom prst="rect">
            <a:avLst/>
          </a:prstGeom>
          <a:ln w="0">
            <a:noFill/>
          </a:ln>
        </p:spPr>
      </p:pic>
      <p:sp>
        <p:nvSpPr>
          <p:cNvPr id="410" name="Rectangle 14"/>
          <p:cNvSpPr/>
          <p:nvPr/>
        </p:nvSpPr>
        <p:spPr>
          <a:xfrm>
            <a:off x="5679720" y="2092680"/>
            <a:ext cx="96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 file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Box 21"/>
          <p:cNvSpPr/>
          <p:nvPr/>
        </p:nvSpPr>
        <p:spPr>
          <a:xfrm>
            <a:off x="5875560" y="2894760"/>
            <a:ext cx="57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Hardcoded Password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Picture 1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5720" cy="2460960"/>
          </a:xfrm>
          <a:prstGeom prst="rect">
            <a:avLst/>
          </a:prstGeom>
          <a:ln w="0">
            <a:noFill/>
          </a:ln>
        </p:spPr>
      </p:pic>
      <p:grpSp>
        <p:nvGrpSpPr>
          <p:cNvPr id="414" name="Group 1"/>
          <p:cNvGrpSpPr/>
          <p:nvPr/>
        </p:nvGrpSpPr>
        <p:grpSpPr>
          <a:xfrm>
            <a:off x="989280" y="2640240"/>
            <a:ext cx="1224000" cy="1365120"/>
            <a:chOff x="989280" y="2640240"/>
            <a:chExt cx="1224000" cy="1365120"/>
          </a:xfrm>
        </p:grpSpPr>
        <p:pic>
          <p:nvPicPr>
            <p:cNvPr id="415" name="Graphic 1" descr=""/>
            <p:cNvPicPr/>
            <p:nvPr/>
          </p:nvPicPr>
          <p:blipFill>
            <a:blip r:embed="rId2"/>
            <a:stretch/>
          </p:blipFill>
          <p:spPr>
            <a:xfrm>
              <a:off x="1001520" y="2640240"/>
              <a:ext cx="1109880" cy="104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6" name="TextBox 1"/>
            <p:cNvSpPr/>
            <p:nvPr/>
          </p:nvSpPr>
          <p:spPr>
            <a:xfrm>
              <a:off x="989280" y="3641400"/>
              <a:ext cx="12240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17" name="Curved Connector 1"/>
          <p:cNvCxnSpPr/>
          <p:nvPr/>
        </p:nvCxnSpPr>
        <p:spPr>
          <a:xfrm flipV="1">
            <a:off x="2023920" y="3111120"/>
            <a:ext cx="968760" cy="6120"/>
          </a:xfrm>
          <a:prstGeom prst="curvedConnector3">
            <a:avLst>
              <a:gd name="adj1" fmla="val 25018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18" name="Rectangle 1"/>
          <p:cNvSpPr/>
          <p:nvPr/>
        </p:nvSpPr>
        <p:spPr>
          <a:xfrm>
            <a:off x="3226320" y="1640160"/>
            <a:ext cx="111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Box 3"/>
          <p:cNvSpPr/>
          <p:nvPr/>
        </p:nvSpPr>
        <p:spPr>
          <a:xfrm>
            <a:off x="3048840" y="2910600"/>
            <a:ext cx="1474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0" name="Curved Connector 2"/>
          <p:cNvCxnSpPr/>
          <p:nvPr/>
        </p:nvCxnSpPr>
        <p:spPr>
          <a:xfrm>
            <a:off x="4647240" y="3098520"/>
            <a:ext cx="1087560" cy="13680"/>
          </a:xfrm>
          <a:prstGeom prst="curvedConnector3">
            <a:avLst>
              <a:gd name="adj1" fmla="val 25000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21" name="TextBox 14"/>
          <p:cNvSpPr/>
          <p:nvPr/>
        </p:nvSpPr>
        <p:spPr>
          <a:xfrm>
            <a:off x="4433400" y="2726280"/>
            <a:ext cx="1541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2" name="Picture 2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783760" y="2492640"/>
            <a:ext cx="1073880" cy="1263960"/>
          </a:xfrm>
          <a:prstGeom prst="rect">
            <a:avLst/>
          </a:prstGeom>
          <a:ln w="0">
            <a:noFill/>
          </a:ln>
        </p:spPr>
      </p:pic>
      <p:sp>
        <p:nvSpPr>
          <p:cNvPr id="423" name="Rectangle 2"/>
          <p:cNvSpPr/>
          <p:nvPr/>
        </p:nvSpPr>
        <p:spPr>
          <a:xfrm>
            <a:off x="5744520" y="1828800"/>
            <a:ext cx="1247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Box 28"/>
          <p:cNvSpPr/>
          <p:nvPr/>
        </p:nvSpPr>
        <p:spPr>
          <a:xfrm>
            <a:off x="4892040" y="2726280"/>
            <a:ext cx="57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Error Message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Picture 22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5720" cy="2460960"/>
          </a:xfrm>
          <a:prstGeom prst="rect">
            <a:avLst/>
          </a:prstGeom>
          <a:ln w="0">
            <a:noFill/>
          </a:ln>
        </p:spPr>
      </p:pic>
      <p:grpSp>
        <p:nvGrpSpPr>
          <p:cNvPr id="427" name="Group 3"/>
          <p:cNvGrpSpPr/>
          <p:nvPr/>
        </p:nvGrpSpPr>
        <p:grpSpPr>
          <a:xfrm>
            <a:off x="701280" y="2532240"/>
            <a:ext cx="1224000" cy="1365120"/>
            <a:chOff x="701280" y="2532240"/>
            <a:chExt cx="1224000" cy="1365120"/>
          </a:xfrm>
        </p:grpSpPr>
        <p:pic>
          <p:nvPicPr>
            <p:cNvPr id="428" name="Graphic 2" descr=""/>
            <p:cNvPicPr/>
            <p:nvPr/>
          </p:nvPicPr>
          <p:blipFill>
            <a:blip r:embed="rId2"/>
            <a:stretch/>
          </p:blipFill>
          <p:spPr>
            <a:xfrm>
              <a:off x="713520" y="2532240"/>
              <a:ext cx="1109880" cy="104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9" name="TextBox 2"/>
            <p:cNvSpPr/>
            <p:nvPr/>
          </p:nvSpPr>
          <p:spPr>
            <a:xfrm>
              <a:off x="701280" y="3533400"/>
              <a:ext cx="12240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30" name="Curved Connector 3"/>
          <p:cNvCxnSpPr/>
          <p:nvPr/>
        </p:nvCxnSpPr>
        <p:spPr>
          <a:xfrm flipV="1">
            <a:off x="1879920" y="3105720"/>
            <a:ext cx="968760" cy="6120"/>
          </a:xfrm>
          <a:prstGeom prst="curvedConnector3">
            <a:avLst>
              <a:gd name="adj1" fmla="val 25018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31" name="Rectangle 3"/>
          <p:cNvSpPr/>
          <p:nvPr/>
        </p:nvSpPr>
        <p:spPr>
          <a:xfrm>
            <a:off x="3226320" y="1640160"/>
            <a:ext cx="111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Box 35"/>
          <p:cNvSpPr/>
          <p:nvPr/>
        </p:nvSpPr>
        <p:spPr>
          <a:xfrm>
            <a:off x="3049200" y="2910600"/>
            <a:ext cx="1474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Error: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3" name="Curved Connector 4"/>
          <p:cNvCxnSpPr/>
          <p:nvPr/>
        </p:nvCxnSpPr>
        <p:spPr>
          <a:xfrm>
            <a:off x="4647240" y="3098520"/>
            <a:ext cx="1087560" cy="13680"/>
          </a:xfrm>
          <a:prstGeom prst="curvedConnector3">
            <a:avLst>
              <a:gd name="adj1" fmla="val 25000"/>
            </a:avLst>
          </a:prstGeom>
          <a:ln w="44450">
            <a:solidFill>
              <a:srgbClr val="0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34" name="TextBox 36"/>
          <p:cNvSpPr/>
          <p:nvPr/>
        </p:nvSpPr>
        <p:spPr>
          <a:xfrm>
            <a:off x="4433400" y="2726280"/>
            <a:ext cx="1541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35" name="Picture 2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783760" y="2492640"/>
            <a:ext cx="1073880" cy="1263960"/>
          </a:xfrm>
          <a:prstGeom prst="rect">
            <a:avLst/>
          </a:prstGeom>
          <a:ln w="0">
            <a:noFill/>
          </a:ln>
        </p:spPr>
      </p:pic>
      <p:sp>
        <p:nvSpPr>
          <p:cNvPr id="436" name="Rectangle 4"/>
          <p:cNvSpPr/>
          <p:nvPr/>
        </p:nvSpPr>
        <p:spPr>
          <a:xfrm>
            <a:off x="5744520" y="1828800"/>
            <a:ext cx="1247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Box 41"/>
          <p:cNvSpPr/>
          <p:nvPr/>
        </p:nvSpPr>
        <p:spPr>
          <a:xfrm>
            <a:off x="4892040" y="2726280"/>
            <a:ext cx="57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Rectangle 5"/>
          <p:cNvSpPr/>
          <p:nvPr/>
        </p:nvSpPr>
        <p:spPr>
          <a:xfrm>
            <a:off x="1563120" y="2679840"/>
            <a:ext cx="1508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Invoke Error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Code Injection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Picture 25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230280" y="1922040"/>
            <a:ext cx="2025720" cy="2460960"/>
          </a:xfrm>
          <a:prstGeom prst="rect">
            <a:avLst/>
          </a:prstGeom>
          <a:ln w="0">
            <a:noFill/>
          </a:ln>
        </p:spPr>
      </p:pic>
      <p:grpSp>
        <p:nvGrpSpPr>
          <p:cNvPr id="441" name="Group 5"/>
          <p:cNvGrpSpPr/>
          <p:nvPr/>
        </p:nvGrpSpPr>
        <p:grpSpPr>
          <a:xfrm>
            <a:off x="1329120" y="2743200"/>
            <a:ext cx="1196280" cy="1365840"/>
            <a:chOff x="1329120" y="2743200"/>
            <a:chExt cx="1196280" cy="1365840"/>
          </a:xfrm>
        </p:grpSpPr>
        <p:pic>
          <p:nvPicPr>
            <p:cNvPr id="442" name="Graphic 4" descr=""/>
            <p:cNvPicPr/>
            <p:nvPr/>
          </p:nvPicPr>
          <p:blipFill>
            <a:blip r:embed="rId2"/>
            <a:stretch/>
          </p:blipFill>
          <p:spPr>
            <a:xfrm>
              <a:off x="1341000" y="2743200"/>
              <a:ext cx="1084680" cy="104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3" name="TextBox 42"/>
            <p:cNvSpPr/>
            <p:nvPr/>
          </p:nvSpPr>
          <p:spPr>
            <a:xfrm>
              <a:off x="1329120" y="3744360"/>
              <a:ext cx="119628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44" name="Curved Connector 5"/>
          <p:cNvCxnSpPr>
            <a:stCxn id="442" idx="3"/>
          </p:cNvCxnSpPr>
          <p:nvPr/>
        </p:nvCxnSpPr>
        <p:spPr>
          <a:xfrm flipV="1">
            <a:off x="2425680" y="3111120"/>
            <a:ext cx="1035000" cy="155520"/>
          </a:xfrm>
          <a:prstGeom prst="curvedConnector3">
            <a:avLst>
              <a:gd name="adj1" fmla="val 38065"/>
            </a:avLst>
          </a:prstGeom>
          <a:ln w="44450">
            <a:solidFill>
              <a:srgbClr val="c00000">
                <a:alpha val="56000"/>
              </a:srgbClr>
            </a:solidFill>
            <a:round/>
            <a:tailEnd len="med" type="triangle" w="med"/>
          </a:ln>
        </p:spPr>
      </p:cxnSp>
      <p:sp>
        <p:nvSpPr>
          <p:cNvPr id="445" name="TextBox 43"/>
          <p:cNvSpPr/>
          <p:nvPr/>
        </p:nvSpPr>
        <p:spPr>
          <a:xfrm>
            <a:off x="2432880" y="2760120"/>
            <a:ext cx="961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&lt;code&gt;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Rectangle 6"/>
          <p:cNvSpPr/>
          <p:nvPr/>
        </p:nvSpPr>
        <p:spPr>
          <a:xfrm>
            <a:off x="3694320" y="1640160"/>
            <a:ext cx="111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TextBox 44"/>
          <p:cNvSpPr/>
          <p:nvPr/>
        </p:nvSpPr>
        <p:spPr>
          <a:xfrm>
            <a:off x="3491280" y="2910600"/>
            <a:ext cx="152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eva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l(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&lt;c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od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e&gt;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57160" y="70488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Authentication Bypass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" name="Group 2"/>
          <p:cNvGrpSpPr/>
          <p:nvPr/>
        </p:nvGrpSpPr>
        <p:grpSpPr>
          <a:xfrm>
            <a:off x="1288440" y="1408680"/>
            <a:ext cx="3590280" cy="3780720"/>
            <a:chOff x="1288440" y="1408680"/>
            <a:chExt cx="3590280" cy="3780720"/>
          </a:xfrm>
        </p:grpSpPr>
        <p:pic>
          <p:nvPicPr>
            <p:cNvPr id="75" name="Picture 4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3391200" y="1408680"/>
              <a:ext cx="717480" cy="925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6" name="Picture 6" descr=""/>
            <p:cNvPicPr/>
            <p:nvPr/>
          </p:nvPicPr>
          <p:blipFill>
            <a:blip r:embed="rId2"/>
            <a:srcRect l="80808" t="32963" r="2090" b="37635"/>
            <a:stretch/>
          </p:blipFill>
          <p:spPr>
            <a:xfrm>
              <a:off x="1507320" y="1431720"/>
              <a:ext cx="717480" cy="871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TextBox 7"/>
            <p:cNvSpPr/>
            <p:nvPr/>
          </p:nvSpPr>
          <p:spPr>
            <a:xfrm>
              <a:off x="1507320" y="2237760"/>
              <a:ext cx="7318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/login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TextBox 8"/>
            <p:cNvSpPr/>
            <p:nvPr/>
          </p:nvSpPr>
          <p:spPr>
            <a:xfrm>
              <a:off x="3249360" y="2226960"/>
              <a:ext cx="117252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9" name="Graphic 16" descr=""/>
            <p:cNvPicPr/>
            <p:nvPr/>
          </p:nvPicPr>
          <p:blipFill>
            <a:blip r:embed="rId3"/>
            <a:stretch/>
          </p:blipFill>
          <p:spPr>
            <a:xfrm>
              <a:off x="3363840" y="361296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80" name="Group 23"/>
            <p:cNvGrpSpPr/>
            <p:nvPr/>
          </p:nvGrpSpPr>
          <p:grpSpPr>
            <a:xfrm>
              <a:off x="1288440" y="3469680"/>
              <a:ext cx="1686600" cy="1498320"/>
              <a:chOff x="1288440" y="3469680"/>
              <a:chExt cx="1686600" cy="1498320"/>
            </a:xfrm>
          </p:grpSpPr>
          <p:pic>
            <p:nvPicPr>
              <p:cNvPr id="81" name="Graphic 17" descr=""/>
              <p:cNvPicPr/>
              <p:nvPr/>
            </p:nvPicPr>
            <p:blipFill>
              <a:blip r:embed="rId4"/>
              <a:stretch/>
            </p:blipFill>
            <p:spPr>
              <a:xfrm>
                <a:off x="1398960" y="3469680"/>
                <a:ext cx="951480" cy="9514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2" name="Graphic 18" descr=""/>
              <p:cNvPicPr/>
              <p:nvPr/>
            </p:nvPicPr>
            <p:blipFill>
              <a:blip r:embed="rId5"/>
              <a:stretch/>
            </p:blipFill>
            <p:spPr>
              <a:xfrm>
                <a:off x="1734480" y="3652920"/>
                <a:ext cx="951480" cy="951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3" name="TextBox 19"/>
              <p:cNvSpPr/>
              <p:nvPr/>
            </p:nvSpPr>
            <p:spPr>
              <a:xfrm>
                <a:off x="1288440" y="4604040"/>
                <a:ext cx="168660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  <a:ea typeface="DejaVu Sans"/>
                  </a:rPr>
                  <a:t>Regular Users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84" name="TextBox 20"/>
            <p:cNvSpPr/>
            <p:nvPr/>
          </p:nvSpPr>
          <p:spPr>
            <a:xfrm>
              <a:off x="3384360" y="4551120"/>
              <a:ext cx="9594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5" name="Curved Connector 22"/>
            <p:cNvCxnSpPr>
              <a:stCxn id="81" idx="0"/>
              <a:endCxn id="77" idx="2"/>
            </p:cNvCxnSpPr>
            <p:nvPr/>
          </p:nvCxnSpPr>
          <p:spPr>
            <a:xfrm flipV="1" rot="16200000">
              <a:off x="1577160" y="3171960"/>
              <a:ext cx="594000" cy="1800"/>
            </a:xfrm>
            <a:prstGeom prst="curvedConnector3">
              <a:avLst>
                <a:gd name="adj1" fmla="val 24984"/>
              </a:avLst>
            </a:prstGeom>
            <a:ln w="44450">
              <a:solidFill>
                <a:srgbClr val="000000"/>
              </a:solidFill>
              <a:round/>
              <a:tailEnd len="med" type="triangle" w="med"/>
            </a:ln>
          </p:spPr>
        </p:cxnSp>
        <p:cxnSp>
          <p:nvCxnSpPr>
            <p:cNvPr id="86" name="Curved Connector 25"/>
            <p:cNvCxnSpPr>
              <a:stCxn id="77" idx="2"/>
              <a:endCxn id="75" idx="1"/>
            </p:cNvCxnSpPr>
            <p:nvPr/>
          </p:nvCxnSpPr>
          <p:spPr>
            <a:xfrm flipH="1" flipV="1" rot="5400000">
              <a:off x="2129400" y="1614600"/>
              <a:ext cx="1005120" cy="1518480"/>
            </a:xfrm>
            <a:prstGeom prst="curvedConnector4">
              <a:avLst>
                <a:gd name="adj1" fmla="val -17628"/>
                <a:gd name="adj2" fmla="val 41806"/>
              </a:avLst>
            </a:prstGeom>
            <a:ln w="44450">
              <a:solidFill>
                <a:srgbClr val="548235"/>
              </a:solidFill>
              <a:round/>
              <a:tailEnd len="med" type="triangle" w="med"/>
            </a:ln>
          </p:spPr>
        </p:cxnSp>
        <p:cxnSp>
          <p:nvCxnSpPr>
            <p:cNvPr id="87" name="Curved Connector 29"/>
            <p:cNvCxnSpPr>
              <a:stCxn id="79" idx="0"/>
              <a:endCxn id="78" idx="2"/>
            </p:cNvCxnSpPr>
            <p:nvPr/>
          </p:nvCxnSpPr>
          <p:spPr>
            <a:xfrm flipV="1" rot="16200000">
              <a:off x="3600720" y="3373920"/>
              <a:ext cx="473760" cy="4320"/>
            </a:xfrm>
            <a:prstGeom prst="curvedConnector3">
              <a:avLst>
                <a:gd name="adj1" fmla="val 24942"/>
              </a:avLst>
            </a:prstGeom>
            <a:ln w="44450">
              <a:solidFill>
                <a:srgbClr val="c00000"/>
              </a:solidFill>
              <a:round/>
              <a:tailEnd len="med" type="triangle" w="med"/>
            </a:ln>
          </p:spPr>
        </p:cxnSp>
        <p:sp>
          <p:nvSpPr>
            <p:cNvPr id="88" name="TextBox 33"/>
            <p:cNvSpPr/>
            <p:nvPr/>
          </p:nvSpPr>
          <p:spPr>
            <a:xfrm>
              <a:off x="3836160" y="3032640"/>
              <a:ext cx="1042560" cy="118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Forceful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Browsing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Reliance on Untrusted Inputs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0" name="Group 2"/>
          <p:cNvGrpSpPr/>
          <p:nvPr/>
        </p:nvGrpSpPr>
        <p:grpSpPr>
          <a:xfrm>
            <a:off x="2735640" y="1515240"/>
            <a:ext cx="2510640" cy="3506400"/>
            <a:chOff x="2735640" y="1515240"/>
            <a:chExt cx="2510640" cy="3506400"/>
          </a:xfrm>
        </p:grpSpPr>
        <p:pic>
          <p:nvPicPr>
            <p:cNvPr id="91" name="Picture 3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2934000" y="1515240"/>
              <a:ext cx="717480" cy="925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TextBox 4"/>
            <p:cNvSpPr/>
            <p:nvPr/>
          </p:nvSpPr>
          <p:spPr>
            <a:xfrm>
              <a:off x="2735640" y="2387880"/>
              <a:ext cx="1293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3" name="Graphic 5" descr=""/>
            <p:cNvPicPr/>
            <p:nvPr/>
          </p:nvPicPr>
          <p:blipFill>
            <a:blip r:embed="rId2"/>
            <a:stretch/>
          </p:blipFill>
          <p:spPr>
            <a:xfrm>
              <a:off x="2906640" y="3719520"/>
              <a:ext cx="951480" cy="9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" name="TextBox 6"/>
            <p:cNvSpPr/>
            <p:nvPr/>
          </p:nvSpPr>
          <p:spPr>
            <a:xfrm>
              <a:off x="2869200" y="4657680"/>
              <a:ext cx="1075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5" name="Curved Connector 7"/>
            <p:cNvCxnSpPr>
              <a:stCxn id="93" idx="0"/>
              <a:endCxn id="92" idx="2"/>
            </p:cNvCxnSpPr>
            <p:nvPr/>
          </p:nvCxnSpPr>
          <p:spPr>
            <a:xfrm rot="16200000">
              <a:off x="2898360" y="3235680"/>
              <a:ext cx="968040" cy="360"/>
            </a:xfrm>
            <a:prstGeom prst="curvedConnector2">
              <a:avLst/>
            </a:prstGeom>
            <a:ln w="44450">
              <a:solidFill>
                <a:srgbClr val="c00000"/>
              </a:solidFill>
              <a:round/>
              <a:tailEnd len="med" type="triangle" w="med"/>
            </a:ln>
          </p:spPr>
        </p:cxnSp>
        <p:sp>
          <p:nvSpPr>
            <p:cNvPr id="96" name="Oval Callout 9"/>
            <p:cNvSpPr/>
            <p:nvPr/>
          </p:nvSpPr>
          <p:spPr>
            <a:xfrm>
              <a:off x="3609720" y="3115440"/>
              <a:ext cx="1481040" cy="749880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32549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I'm admin ;)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" name="Oval Callout 10"/>
            <p:cNvSpPr/>
            <p:nvPr/>
          </p:nvSpPr>
          <p:spPr>
            <a:xfrm>
              <a:off x="3765240" y="1515240"/>
              <a:ext cx="1481040" cy="749880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32549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Hello admin!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25840" y="42372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Missing/Incorrect Authorization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5078520" y="1260720"/>
            <a:ext cx="717480" cy="92520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2039760" y="1337760"/>
            <a:ext cx="717480" cy="871920"/>
          </a:xfrm>
          <a:prstGeom prst="rect">
            <a:avLst/>
          </a:prstGeom>
          <a:ln w="0">
            <a:noFill/>
          </a:ln>
        </p:spPr>
      </p:pic>
      <p:sp>
        <p:nvSpPr>
          <p:cNvPr id="101" name="TextBox 7"/>
          <p:cNvSpPr/>
          <p:nvPr/>
        </p:nvSpPr>
        <p:spPr>
          <a:xfrm>
            <a:off x="2003040" y="2143800"/>
            <a:ext cx="80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8"/>
          <p:cNvSpPr/>
          <p:nvPr/>
        </p:nvSpPr>
        <p:spPr>
          <a:xfrm>
            <a:off x="4962600" y="2187720"/>
            <a:ext cx="94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/admin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Graphic 16" descr=""/>
          <p:cNvPicPr/>
          <p:nvPr/>
        </p:nvPicPr>
        <p:blipFill>
          <a:blip r:embed="rId3"/>
          <a:stretch/>
        </p:blipFill>
        <p:spPr>
          <a:xfrm>
            <a:off x="1922760" y="368820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104" name="TextBox 20"/>
          <p:cNvSpPr/>
          <p:nvPr/>
        </p:nvSpPr>
        <p:spPr>
          <a:xfrm>
            <a:off x="1856880" y="4640400"/>
            <a:ext cx="10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5" name="Curved Connector 22"/>
          <p:cNvCxnSpPr>
            <a:stCxn id="103" idx="0"/>
            <a:endCxn id="101" idx="2"/>
          </p:cNvCxnSpPr>
          <p:nvPr/>
        </p:nvCxnSpPr>
        <p:spPr>
          <a:xfrm flipH="1" flipV="1" rot="5400000">
            <a:off x="1811520" y="3094200"/>
            <a:ext cx="1180800" cy="7920"/>
          </a:xfrm>
          <a:prstGeom prst="curvedConnector3">
            <a:avLst>
              <a:gd name="adj1" fmla="val 24977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06" name="Curved Connector 25"/>
          <p:cNvCxnSpPr>
            <a:stCxn id="101" idx="2"/>
          </p:cNvCxnSpPr>
          <p:nvPr/>
        </p:nvCxnSpPr>
        <p:spPr>
          <a:xfrm flipH="1" flipV="1" rot="5400000">
            <a:off x="2570760" y="1596960"/>
            <a:ext cx="746280" cy="1076400"/>
          </a:xfrm>
          <a:prstGeom prst="curvedConnector3">
            <a:avLst>
              <a:gd name="adj1" fmla="val -34507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cxnSp>
        <p:nvCxnSpPr>
          <p:cNvPr id="107" name="Curved Connector 29"/>
          <p:cNvCxnSpPr>
            <a:stCxn id="108" idx="2"/>
            <a:endCxn id="99" idx="1"/>
          </p:cNvCxnSpPr>
          <p:nvPr/>
        </p:nvCxnSpPr>
        <p:spPr>
          <a:xfrm flipH="1" flipV="1" rot="5400000">
            <a:off x="4084920" y="1527840"/>
            <a:ext cx="798480" cy="1189080"/>
          </a:xfrm>
          <a:prstGeom prst="curvedConnector4">
            <a:avLst>
              <a:gd name="adj1" fmla="val -22778"/>
              <a:gd name="adj2" fmla="val 49878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09" name="TextBox 33"/>
          <p:cNvSpPr/>
          <p:nvPr/>
        </p:nvSpPr>
        <p:spPr>
          <a:xfrm>
            <a:off x="4284000" y="2673720"/>
            <a:ext cx="1185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Forceful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Browsing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21" descr=""/>
          <p:cNvPicPr/>
          <p:nvPr/>
        </p:nvPicPr>
        <p:blipFill>
          <a:blip r:embed="rId4"/>
          <a:srcRect l="80444" t="2193" r="2458" b="66608"/>
          <a:stretch/>
        </p:blipFill>
        <p:spPr>
          <a:xfrm>
            <a:off x="3481200" y="1298880"/>
            <a:ext cx="717480" cy="925200"/>
          </a:xfrm>
          <a:prstGeom prst="rect">
            <a:avLst/>
          </a:prstGeom>
          <a:ln w="0">
            <a:noFill/>
          </a:ln>
        </p:spPr>
      </p:pic>
      <p:sp>
        <p:nvSpPr>
          <p:cNvPr id="108" name="TextBox 5"/>
          <p:cNvSpPr/>
          <p:nvPr/>
        </p:nvSpPr>
        <p:spPr>
          <a:xfrm>
            <a:off x="3385080" y="2157480"/>
            <a:ext cx="100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/limited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 Encryption of Sensitive Data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1507320" y="1431720"/>
            <a:ext cx="717480" cy="871920"/>
          </a:xfrm>
          <a:prstGeom prst="rect">
            <a:avLst/>
          </a:prstGeom>
          <a:ln w="0">
            <a:noFill/>
          </a:ln>
        </p:spPr>
      </p:pic>
      <p:sp>
        <p:nvSpPr>
          <p:cNvPr id="113" name="TextBox 7"/>
          <p:cNvSpPr/>
          <p:nvPr/>
        </p:nvSpPr>
        <p:spPr>
          <a:xfrm>
            <a:off x="1470600" y="2237760"/>
            <a:ext cx="80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Graphic 16" descr=""/>
          <p:cNvPicPr/>
          <p:nvPr/>
        </p:nvPicPr>
        <p:blipFill>
          <a:blip r:embed="rId2"/>
          <a:stretch/>
        </p:blipFill>
        <p:spPr>
          <a:xfrm>
            <a:off x="1390320" y="410148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115" name="TextBox 20"/>
          <p:cNvSpPr/>
          <p:nvPr/>
        </p:nvSpPr>
        <p:spPr>
          <a:xfrm>
            <a:off x="1532160" y="5104440"/>
            <a:ext cx="68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6" name="Curved Connector 22"/>
          <p:cNvCxnSpPr>
            <a:stCxn id="114" idx="0"/>
            <a:endCxn id="113" idx="2"/>
          </p:cNvCxnSpPr>
          <p:nvPr/>
        </p:nvCxnSpPr>
        <p:spPr>
          <a:xfrm flipH="1" flipV="1" rot="5400000">
            <a:off x="1119600" y="3348000"/>
            <a:ext cx="1500120" cy="7920"/>
          </a:xfrm>
          <a:prstGeom prst="curvedConnector3">
            <a:avLst>
              <a:gd name="adj1" fmla="val 25012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17" name="Curved Connector 25"/>
          <p:cNvCxnSpPr>
            <a:stCxn id="112" idx="3"/>
          </p:cNvCxnSpPr>
          <p:nvPr/>
        </p:nvCxnSpPr>
        <p:spPr>
          <a:xfrm>
            <a:off x="2224800" y="1867680"/>
            <a:ext cx="1624680" cy="740160"/>
          </a:xfrm>
          <a:prstGeom prst="curvedConnector3">
            <a:avLst>
              <a:gd name="adj1" fmla="val 33311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18" name="Oval Callout 14"/>
          <p:cNvSpPr/>
          <p:nvPr/>
        </p:nvSpPr>
        <p:spPr>
          <a:xfrm>
            <a:off x="2144160" y="3656160"/>
            <a:ext cx="2545560" cy="85248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325490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an 3"/>
          <p:cNvSpPr/>
          <p:nvPr/>
        </p:nvSpPr>
        <p:spPr>
          <a:xfrm>
            <a:off x="3576240" y="1196280"/>
            <a:ext cx="2967480" cy="230400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20" name="TextBox 11"/>
          <p:cNvSpPr/>
          <p:nvPr/>
        </p:nvSpPr>
        <p:spPr>
          <a:xfrm>
            <a:off x="4428360" y="1301760"/>
            <a:ext cx="11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1" name="Table 12"/>
          <p:cNvGraphicFramePr/>
          <p:nvPr/>
        </p:nvGraphicFramePr>
        <p:xfrm>
          <a:off x="3848760" y="1959120"/>
          <a:ext cx="2422800" cy="12816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22" name="Graphic 23" descr=""/>
          <p:cNvPicPr/>
          <p:nvPr/>
        </p:nvPicPr>
        <p:blipFill>
          <a:blip r:embed="rId3"/>
          <a:stretch/>
        </p:blipFill>
        <p:spPr>
          <a:xfrm>
            <a:off x="6025680" y="412956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123" name="TextBox 24"/>
          <p:cNvSpPr/>
          <p:nvPr/>
        </p:nvSpPr>
        <p:spPr>
          <a:xfrm>
            <a:off x="5949000" y="5093280"/>
            <a:ext cx="10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4" name="Curved Connector 28"/>
          <p:cNvCxnSpPr>
            <a:endCxn id="122" idx="0"/>
          </p:cNvCxnSpPr>
          <p:nvPr/>
        </p:nvCxnSpPr>
        <p:spPr>
          <a:xfrm flipH="1" rot="16200000">
            <a:off x="5573520" y="3201840"/>
            <a:ext cx="1523160" cy="332640"/>
          </a:xfrm>
          <a:prstGeom prst="curvedConnector3">
            <a:avLst>
              <a:gd name="adj1" fmla="val 16146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25" name="TextBox 30"/>
          <p:cNvSpPr/>
          <p:nvPr/>
        </p:nvSpPr>
        <p:spPr>
          <a:xfrm>
            <a:off x="5142600" y="3634920"/>
            <a:ext cx="148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urved Connector 37"/>
          <p:cNvCxnSpPr>
            <a:stCxn id="127" idx="1"/>
          </p:cNvCxnSpPr>
          <p:nvPr/>
        </p:nvCxnSpPr>
        <p:spPr>
          <a:xfrm flipV="1" rot="10800000">
            <a:off x="2116080" y="2340000"/>
            <a:ext cx="1137960" cy="2832120"/>
          </a:xfrm>
          <a:prstGeom prst="curvedConnector3">
            <a:avLst>
              <a:gd name="adj1" fmla="val 36867"/>
            </a:avLst>
          </a:prstGeom>
          <a:ln w="123825">
            <a:solidFill>
              <a:srgbClr val="767171">
                <a:alpha val="31000"/>
              </a:srgbClr>
            </a:solidFill>
            <a:round/>
            <a:tailEnd len="med" type="triangle" w="med"/>
          </a:ln>
        </p:spPr>
      </p:cxn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51040" y="2858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Use of a Broken Crypto Algorithm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ube 3"/>
          <p:cNvSpPr/>
          <p:nvPr/>
        </p:nvSpPr>
        <p:spPr>
          <a:xfrm>
            <a:off x="1204560" y="1675440"/>
            <a:ext cx="869400" cy="1329480"/>
          </a:xfrm>
          <a:prstGeom prst="cube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27" name="Cube 4"/>
          <p:cNvSpPr/>
          <p:nvPr/>
        </p:nvSpPr>
        <p:spPr>
          <a:xfrm>
            <a:off x="3253680" y="1675440"/>
            <a:ext cx="869400" cy="132948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30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798080" y="2013840"/>
            <a:ext cx="717480" cy="871920"/>
          </a:xfrm>
          <a:prstGeom prst="rect">
            <a:avLst/>
          </a:prstGeom>
          <a:ln w="0">
            <a:noFill/>
          </a:ln>
        </p:spPr>
      </p:pic>
      <p:pic>
        <p:nvPicPr>
          <p:cNvPr id="131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7"/>
          <p:cNvSpPr/>
          <p:nvPr/>
        </p:nvSpPr>
        <p:spPr>
          <a:xfrm>
            <a:off x="1298520" y="5654160"/>
            <a:ext cx="68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3" name="Curved Connector 8"/>
          <p:cNvCxnSpPr>
            <a:stCxn id="134" idx="2"/>
            <a:endCxn id="131" idx="0"/>
          </p:cNvCxnSpPr>
          <p:nvPr/>
        </p:nvCxnSpPr>
        <p:spPr>
          <a:xfrm rot="16200000">
            <a:off x="1012320" y="4067640"/>
            <a:ext cx="1254960" cy="360"/>
          </a:xfrm>
          <a:prstGeom prst="curvedConnector2">
            <a:avLst/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34" name="TextBox 13"/>
          <p:cNvSpPr/>
          <p:nvPr/>
        </p:nvSpPr>
        <p:spPr>
          <a:xfrm>
            <a:off x="812160" y="3076560"/>
            <a:ext cx="1654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Secure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15"/>
          <p:cNvSpPr/>
          <p:nvPr/>
        </p:nvSpPr>
        <p:spPr>
          <a:xfrm>
            <a:off x="1558440" y="3952080"/>
            <a:ext cx="2193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Expected File Hash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MD5,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Box 16"/>
          <p:cNvSpPr/>
          <p:nvPr/>
        </p:nvSpPr>
        <p:spPr>
          <a:xfrm>
            <a:off x="4189320" y="2795760"/>
            <a:ext cx="2883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(Expected File)=1234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raphic 17" descr=""/>
          <p:cNvPicPr/>
          <p:nvPr/>
        </p:nvPicPr>
        <p:blipFill>
          <a:blip r:embed="rId3"/>
          <a:stretch/>
        </p:blipFill>
        <p:spPr>
          <a:xfrm>
            <a:off x="5397480" y="359532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138" name="TextBox 18"/>
          <p:cNvSpPr/>
          <p:nvPr/>
        </p:nvSpPr>
        <p:spPr>
          <a:xfrm>
            <a:off x="4298760" y="4329360"/>
            <a:ext cx="1097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MD5 Collision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7480" cy="925200"/>
          </a:xfrm>
          <a:prstGeom prst="rect">
            <a:avLst/>
          </a:prstGeom>
          <a:ln w="0">
            <a:noFill/>
          </a:ln>
        </p:spPr>
      </p:pic>
      <p:sp>
        <p:nvSpPr>
          <p:cNvPr id="140" name="TextBox 20"/>
          <p:cNvSpPr/>
          <p:nvPr/>
        </p:nvSpPr>
        <p:spPr>
          <a:xfrm>
            <a:off x="2702880" y="5299560"/>
            <a:ext cx="2401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(Malware)=1234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Box 22"/>
          <p:cNvSpPr/>
          <p:nvPr/>
        </p:nvSpPr>
        <p:spPr>
          <a:xfrm>
            <a:off x="2657520" y="3142080"/>
            <a:ext cx="2078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Box 26"/>
          <p:cNvSpPr/>
          <p:nvPr/>
        </p:nvSpPr>
        <p:spPr>
          <a:xfrm>
            <a:off x="6108840" y="3351960"/>
            <a:ext cx="954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46" descr=""/>
          <p:cNvPicPr/>
          <p:nvPr/>
        </p:nvPicPr>
        <p:blipFill>
          <a:blip r:embed="rId5"/>
          <a:srcRect l="80808" t="32963" r="2090" b="37635"/>
          <a:stretch/>
        </p:blipFill>
        <p:spPr>
          <a:xfrm>
            <a:off x="3605760" y="4478400"/>
            <a:ext cx="717480" cy="87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016800" y="336240"/>
            <a:ext cx="10514520" cy="54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222" lnSpcReduction="1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Unsalted Hash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947880" y="1443240"/>
            <a:ext cx="717480" cy="871920"/>
          </a:xfrm>
          <a:prstGeom prst="rect">
            <a:avLst/>
          </a:prstGeom>
          <a:ln w="0">
            <a:noFill/>
          </a:ln>
        </p:spPr>
      </p:pic>
      <p:sp>
        <p:nvSpPr>
          <p:cNvPr id="146" name="TextBox 7"/>
          <p:cNvSpPr/>
          <p:nvPr/>
        </p:nvSpPr>
        <p:spPr>
          <a:xfrm>
            <a:off x="911160" y="2249280"/>
            <a:ext cx="80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raphic 16" descr=""/>
          <p:cNvPicPr/>
          <p:nvPr/>
        </p:nvPicPr>
        <p:blipFill>
          <a:blip r:embed="rId2"/>
          <a:stretch/>
        </p:blipFill>
        <p:spPr>
          <a:xfrm>
            <a:off x="838080" y="418284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0"/>
          <p:cNvSpPr/>
          <p:nvPr/>
        </p:nvSpPr>
        <p:spPr>
          <a:xfrm>
            <a:off x="965880" y="5104080"/>
            <a:ext cx="68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9" name="Curved Connector 22"/>
          <p:cNvCxnSpPr>
            <a:stCxn id="147" idx="0"/>
            <a:endCxn id="146" idx="2"/>
          </p:cNvCxnSpPr>
          <p:nvPr/>
        </p:nvCxnSpPr>
        <p:spPr>
          <a:xfrm flipH="1" flipV="1" rot="5400000">
            <a:off x="528840" y="3398040"/>
            <a:ext cx="1569960" cy="720"/>
          </a:xfrm>
          <a:prstGeom prst="curvedConnector3">
            <a:avLst>
              <a:gd name="adj1" fmla="val 25000"/>
            </a:avLst>
          </a:prstGeom>
          <a:ln w="444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0" name="Curved Connector 25"/>
          <p:cNvCxnSpPr>
            <a:stCxn id="145" idx="3"/>
          </p:cNvCxnSpPr>
          <p:nvPr/>
        </p:nvCxnSpPr>
        <p:spPr>
          <a:xfrm>
            <a:off x="1665360" y="1879200"/>
            <a:ext cx="1640160" cy="844560"/>
          </a:xfrm>
          <a:prstGeom prst="curvedConnector3">
            <a:avLst>
              <a:gd name="adj1" fmla="val 33260"/>
            </a:avLst>
          </a:prstGeom>
          <a:ln w="44450">
            <a:solidFill>
              <a:srgbClr val="548235"/>
            </a:solidFill>
            <a:round/>
            <a:tailEnd len="med" type="triangle" w="med"/>
          </a:ln>
        </p:spPr>
      </p:cxnSp>
      <p:sp>
        <p:nvSpPr>
          <p:cNvPr id="151" name="Oval Callout 14"/>
          <p:cNvSpPr/>
          <p:nvPr/>
        </p:nvSpPr>
        <p:spPr>
          <a:xfrm>
            <a:off x="1585080" y="3667680"/>
            <a:ext cx="2545560" cy="85248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325490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Can 3"/>
          <p:cNvSpPr/>
          <p:nvPr/>
        </p:nvSpPr>
        <p:spPr>
          <a:xfrm>
            <a:off x="3016800" y="1207800"/>
            <a:ext cx="2967480" cy="230400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32549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53" name="TextBox 11"/>
          <p:cNvSpPr/>
          <p:nvPr/>
        </p:nvSpPr>
        <p:spPr>
          <a:xfrm>
            <a:off x="3868920" y="1313280"/>
            <a:ext cx="119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4" name="Table 12"/>
          <p:cNvGraphicFramePr/>
          <p:nvPr/>
        </p:nvGraphicFramePr>
        <p:xfrm>
          <a:off x="3306960" y="2024640"/>
          <a:ext cx="2422800" cy="12816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passhash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55" name="Graphic 23" descr=""/>
          <p:cNvPicPr/>
          <p:nvPr/>
        </p:nvPicPr>
        <p:blipFill>
          <a:blip r:embed="rId3"/>
          <a:stretch/>
        </p:blipFill>
        <p:spPr>
          <a:xfrm>
            <a:off x="5454720" y="418284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156" name="TextBox 24"/>
          <p:cNvSpPr/>
          <p:nvPr/>
        </p:nvSpPr>
        <p:spPr>
          <a:xfrm>
            <a:off x="5384520" y="5106960"/>
            <a:ext cx="10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30"/>
          <p:cNvSpPr/>
          <p:nvPr/>
        </p:nvSpPr>
        <p:spPr>
          <a:xfrm>
            <a:off x="4531320" y="3754440"/>
            <a:ext cx="148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8" name="Curved Connector 17"/>
          <p:cNvCxnSpPr/>
          <p:nvPr/>
        </p:nvCxnSpPr>
        <p:spPr>
          <a:xfrm flipH="1" rot="16200000">
            <a:off x="4805280" y="3009600"/>
            <a:ext cx="1523880" cy="72864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/>
            </a:solidFill>
            <a:round/>
            <a:tailEnd len="med" type="triangle" w="med"/>
          </a:ln>
        </p:spPr>
      </p:cxnSp>
      <p:graphicFrame>
        <p:nvGraphicFramePr>
          <p:cNvPr id="159" name="Table 31"/>
          <p:cNvGraphicFramePr/>
          <p:nvPr/>
        </p:nvGraphicFramePr>
        <p:xfrm>
          <a:off x="6518160" y="3667680"/>
          <a:ext cx="2744280" cy="1281600"/>
        </p:xfrm>
        <a:graphic>
          <a:graphicData uri="http://schemas.openxmlformats.org/drawingml/2006/table">
            <a:tbl>
              <a:tblPr/>
              <a:tblGrid>
                <a:gridCol w="933120"/>
                <a:gridCol w="669600"/>
                <a:gridCol w="114192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value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md5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sha256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BB74…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0" name="TextBox 32"/>
          <p:cNvSpPr/>
          <p:nvPr/>
        </p:nvSpPr>
        <p:spPr>
          <a:xfrm>
            <a:off x="6662520" y="3298320"/>
            <a:ext cx="245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Precomputed hashes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807920" y="34632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Password Guessing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958280" y="1690560"/>
            <a:ext cx="717480" cy="871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4"/>
          <p:cNvSpPr/>
          <p:nvPr/>
        </p:nvSpPr>
        <p:spPr>
          <a:xfrm>
            <a:off x="4852800" y="2563560"/>
            <a:ext cx="80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raphic 5" descr=""/>
          <p:cNvPicPr/>
          <p:nvPr/>
        </p:nvPicPr>
        <p:blipFill>
          <a:blip r:embed="rId2"/>
          <a:stretch/>
        </p:blipFill>
        <p:spPr>
          <a:xfrm>
            <a:off x="2210400" y="165096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165" name="TextBox 6"/>
          <p:cNvSpPr/>
          <p:nvPr/>
        </p:nvSpPr>
        <p:spPr>
          <a:xfrm>
            <a:off x="2140200" y="2575080"/>
            <a:ext cx="107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6" name="Table 8"/>
          <p:cNvGraphicFramePr/>
          <p:nvPr/>
        </p:nvGraphicFramePr>
        <p:xfrm>
          <a:off x="707760" y="1690560"/>
          <a:ext cx="1302120" cy="1373400"/>
        </p:xfrm>
        <a:graphic>
          <a:graphicData uri="http://schemas.openxmlformats.org/drawingml/2006/table">
            <a:tbl>
              <a:tblPr/>
              <a:tblGrid>
                <a:gridCol w="130248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123456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7" name="TextBox 9"/>
          <p:cNvSpPr/>
          <p:nvPr/>
        </p:nvSpPr>
        <p:spPr>
          <a:xfrm>
            <a:off x="678960" y="3133440"/>
            <a:ext cx="132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Common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8" name="Straight Connector 11"/>
          <p:cNvCxnSpPr/>
          <p:nvPr/>
        </p:nvCxnSpPr>
        <p:spPr>
          <a:xfrm flipH="1">
            <a:off x="2565720" y="2896200"/>
            <a:ext cx="10080" cy="361188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cxnSp>
        <p:nvCxnSpPr>
          <p:cNvPr id="169" name="Straight Connector 12"/>
          <p:cNvCxnSpPr/>
          <p:nvPr/>
        </p:nvCxnSpPr>
        <p:spPr>
          <a:xfrm>
            <a:off x="5213880" y="2898720"/>
            <a:ext cx="1080" cy="3553200"/>
          </a:xfrm>
          <a:prstGeom prst="straightConnector1">
            <a:avLst/>
          </a:prstGeom>
          <a:ln w="34925">
            <a:solidFill>
              <a:srgbClr val="a5a5a5"/>
            </a:solidFill>
            <a:round/>
          </a:ln>
        </p:spPr>
      </p:cxnSp>
      <p:pic>
        <p:nvPicPr>
          <p:cNvPr id="170" name="Picture 16" descr=""/>
          <p:cNvPicPr/>
          <p:nvPr/>
        </p:nvPicPr>
        <p:blipFill>
          <a:blip r:embed="rId3">
            <a:alphaModFix amt="41000"/>
          </a:blip>
          <a:stretch/>
        </p:blipFill>
        <p:spPr>
          <a:xfrm rot="181200">
            <a:off x="5909040" y="1653120"/>
            <a:ext cx="2014920" cy="2204640"/>
          </a:xfrm>
          <a:prstGeom prst="rect">
            <a:avLst/>
          </a:prstGeom>
          <a:ln w="0">
            <a:noFill/>
          </a:ln>
        </p:spPr>
      </p:pic>
      <p:sp>
        <p:nvSpPr>
          <p:cNvPr id="171" name="TextBox 17"/>
          <p:cNvSpPr/>
          <p:nvPr/>
        </p:nvSpPr>
        <p:spPr>
          <a:xfrm>
            <a:off x="6026760" y="3855600"/>
            <a:ext cx="1898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Policy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Box 18"/>
          <p:cNvSpPr/>
          <p:nvPr/>
        </p:nvSpPr>
        <p:spPr>
          <a:xfrm>
            <a:off x="6553800" y="1787400"/>
            <a:ext cx="843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  <a:ea typeface="DejaVu Sans"/>
              </a:rPr>
              <a:t>Lockout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19"/>
          <p:cNvSpPr/>
          <p:nvPr/>
        </p:nvSpPr>
        <p:spPr>
          <a:xfrm>
            <a:off x="6507000" y="2095920"/>
            <a:ext cx="111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  <a:ea typeface="DejaVu Sans"/>
              </a:rPr>
              <a:t>Complexity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4" name="Straight Arrow Connector 21"/>
          <p:cNvCxnSpPr/>
          <p:nvPr/>
        </p:nvCxnSpPr>
        <p:spPr>
          <a:xfrm>
            <a:off x="2574720" y="3278160"/>
            <a:ext cx="2631600" cy="108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75" name="TextBox 23"/>
          <p:cNvSpPr/>
          <p:nvPr/>
        </p:nvSpPr>
        <p:spPr>
          <a:xfrm>
            <a:off x="3642840" y="2948760"/>
            <a:ext cx="1549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123456'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6" name="Straight Arrow Connector 24"/>
          <p:cNvCxnSpPr/>
          <p:nvPr/>
        </p:nvCxnSpPr>
        <p:spPr>
          <a:xfrm flipH="1">
            <a:off x="2566440" y="3292560"/>
            <a:ext cx="2648520" cy="85464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177" name="TextBox 27"/>
          <p:cNvSpPr/>
          <p:nvPr/>
        </p:nvSpPr>
        <p:spPr>
          <a:xfrm rot="20570400">
            <a:off x="2383920" y="3562200"/>
            <a:ext cx="2059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8" name="Straight Arrow Connector 28"/>
          <p:cNvCxnSpPr/>
          <p:nvPr/>
        </p:nvCxnSpPr>
        <p:spPr>
          <a:xfrm>
            <a:off x="2567160" y="4171320"/>
            <a:ext cx="2647800" cy="108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79" name="TextBox 29"/>
          <p:cNvSpPr/>
          <p:nvPr/>
        </p:nvSpPr>
        <p:spPr>
          <a:xfrm>
            <a:off x="3508200" y="3843000"/>
            <a:ext cx="1762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0" name="Straight Arrow Connector 30"/>
          <p:cNvCxnSpPr/>
          <p:nvPr/>
        </p:nvCxnSpPr>
        <p:spPr>
          <a:xfrm flipH="1">
            <a:off x="2565720" y="4202280"/>
            <a:ext cx="2640600" cy="869040"/>
          </a:xfrm>
          <a:prstGeom prst="straightConnector1">
            <a:avLst/>
          </a:prstGeom>
          <a:ln w="317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181" name="TextBox 31"/>
          <p:cNvSpPr/>
          <p:nvPr/>
        </p:nvSpPr>
        <p:spPr>
          <a:xfrm rot="20563200">
            <a:off x="2383920" y="4464360"/>
            <a:ext cx="2059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Box 32"/>
          <p:cNvSpPr/>
          <p:nvPr/>
        </p:nvSpPr>
        <p:spPr>
          <a:xfrm>
            <a:off x="3783960" y="4650120"/>
            <a:ext cx="362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3" name="Straight Arrow Connector 33"/>
          <p:cNvCxnSpPr/>
          <p:nvPr/>
        </p:nvCxnSpPr>
        <p:spPr>
          <a:xfrm>
            <a:off x="2583360" y="5495760"/>
            <a:ext cx="2631600" cy="1080"/>
          </a:xfrm>
          <a:prstGeom prst="straightConnector1">
            <a:avLst/>
          </a:prstGeom>
          <a:ln w="31750">
            <a:solidFill>
              <a:srgbClr val="c00000"/>
            </a:solidFill>
            <a:round/>
            <a:tailEnd len="med" type="triangle" w="med"/>
          </a:ln>
        </p:spPr>
      </p:cxnSp>
      <p:sp>
        <p:nvSpPr>
          <p:cNvPr id="184" name="TextBox 34"/>
          <p:cNvSpPr/>
          <p:nvPr/>
        </p:nvSpPr>
        <p:spPr>
          <a:xfrm>
            <a:off x="3493440" y="5195160"/>
            <a:ext cx="1724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ABCDEFG'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5" name="Straight Arrow Connector 37"/>
          <p:cNvCxnSpPr/>
          <p:nvPr/>
        </p:nvCxnSpPr>
        <p:spPr>
          <a:xfrm flipH="1">
            <a:off x="2565720" y="5541480"/>
            <a:ext cx="2640600" cy="768960"/>
          </a:xfrm>
          <a:prstGeom prst="straightConnector1">
            <a:avLst/>
          </a:prstGeom>
          <a:ln w="31750">
            <a:solidFill>
              <a:srgbClr val="70ad47"/>
            </a:solidFill>
            <a:round/>
            <a:tailEnd len="med" type="triangle" w="med"/>
          </a:ln>
        </p:spPr>
      </p:cxnSp>
      <p:sp>
        <p:nvSpPr>
          <p:cNvPr id="186" name="TextBox 38"/>
          <p:cNvSpPr/>
          <p:nvPr/>
        </p:nvSpPr>
        <p:spPr>
          <a:xfrm rot="20638200">
            <a:off x="2394000" y="5740200"/>
            <a:ext cx="2066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20666</TotalTime>
  <Application>LibreOffice/7.6.4.1$Linux_X86_64 LibreOffice_project/60$Build-1</Application>
  <AppVersion>15.0000</AppVersion>
  <Words>503</Words>
  <Paragraphs>206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2019-01-08T18:07:44Z</dcterms:created>
  <dc:creator>Paul Ionescu</dc:creator>
  <dc:description/>
  <dc:language>en-US</dc:language>
  <cp:lastModifiedBy/>
  <dcterms:modified xsi:type="dcterms:W3CDTF">2024-02-03T10:34:54Z</dcterms:modified>
  <cp:revision>84</cp:revision>
  <dc:subject/>
  <dc:title>Attack-Grams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22</vt:i4>
  </property>
</Properties>
</file>